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87" r:id="rId3"/>
    <p:sldId id="257" r:id="rId4"/>
    <p:sldId id="258" r:id="rId5"/>
    <p:sldId id="321" r:id="rId6"/>
    <p:sldId id="322" r:id="rId7"/>
    <p:sldId id="323" r:id="rId8"/>
    <p:sldId id="283" r:id="rId9"/>
    <p:sldId id="325" r:id="rId10"/>
    <p:sldId id="326" r:id="rId11"/>
    <p:sldId id="327" r:id="rId12"/>
    <p:sldId id="340" r:id="rId13"/>
    <p:sldId id="338" r:id="rId14"/>
    <p:sldId id="339" r:id="rId15"/>
    <p:sldId id="334" r:id="rId16"/>
    <p:sldId id="337" r:id="rId17"/>
    <p:sldId id="282" r:id="rId18"/>
    <p:sldId id="336" r:id="rId19"/>
    <p:sldId id="328" r:id="rId20"/>
    <p:sldId id="329" r:id="rId21"/>
    <p:sldId id="330" r:id="rId22"/>
    <p:sldId id="319" r:id="rId23"/>
    <p:sldId id="297" r:id="rId24"/>
    <p:sldId id="332" r:id="rId25"/>
    <p:sldId id="333" r:id="rId26"/>
    <p:sldId id="288" r:id="rId27"/>
    <p:sldId id="341" r:id="rId28"/>
    <p:sldId id="343" r:id="rId29"/>
    <p:sldId id="342" r:id="rId30"/>
    <p:sldId id="28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5AB"/>
    <a:srgbClr val="5ACAC5"/>
    <a:srgbClr val="87D9D5"/>
    <a:srgbClr val="B7D7D8"/>
    <a:srgbClr val="D6F1F6"/>
    <a:srgbClr val="9DC4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164" autoAdjust="0"/>
  </p:normalViewPr>
  <p:slideViewPr>
    <p:cSldViewPr snapToGrid="0">
      <p:cViewPr varScale="1">
        <p:scale>
          <a:sx n="59" d="100"/>
          <a:sy n="59" d="100"/>
        </p:scale>
        <p:origin x="15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E72A7-27C2-4803-BC47-3E7C74A4D596}" type="datetimeFigureOut">
              <a:rPr lang="vi-VN" smtClean="0"/>
              <a:t>28/07/2021</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019BD-3B23-45A2-9B72-AD6EF3B825F8}" type="slidenum">
              <a:rPr lang="vi-VN" smtClean="0"/>
              <a:t>‹#›</a:t>
            </a:fld>
            <a:endParaRPr lang="vi-VN"/>
          </a:p>
        </p:txBody>
      </p:sp>
    </p:spTree>
    <p:extLst>
      <p:ext uri="{BB962C8B-B14F-4D97-AF65-F5344CB8AC3E}">
        <p14:creationId xmlns:p14="http://schemas.microsoft.com/office/powerpoint/2010/main" val="1251890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hotroihn.vn/module-cam-bien-nhiet-do-do-am-dht11-k1d2-3-5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ienmayxanh.com/dien-thoai?g=android"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vi.wikipedia.org/wiki/M%C3%A0n_h%C3%ACnh_c%E1%BA%A3m_%E1%BB%A9ng" TargetMode="External"/><Relationship Id="rId4" Type="http://schemas.openxmlformats.org/officeDocument/2006/relationships/hyperlink" Target="https://www.dienmayxanh.com/dien-thoai"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0" i="0" kern="1200">
                <a:solidFill>
                  <a:schemeClr val="dk1"/>
                </a:solidFill>
                <a:effectLst/>
                <a:latin typeface="+mn-lt"/>
                <a:ea typeface="+mn-ea"/>
                <a:cs typeface="+mn-cs"/>
              </a:rPr>
              <a:t>Navigator phát hiện lỗi và các cấu trúc lập trình</a:t>
            </a: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5</a:t>
            </a:fld>
            <a:endParaRPr lang="vi-VN"/>
          </a:p>
        </p:txBody>
      </p:sp>
    </p:spTree>
    <p:extLst>
      <p:ext uri="{BB962C8B-B14F-4D97-AF65-F5344CB8AC3E}">
        <p14:creationId xmlns:p14="http://schemas.microsoft.com/office/powerpoint/2010/main" val="1399845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28600">
              <a:lnSpc>
                <a:spcPct val="150000"/>
              </a:lnSpc>
              <a:spcBef>
                <a:spcPts val="600"/>
              </a:spcBef>
              <a:spcAft>
                <a:spcPts val="1000"/>
              </a:spcAft>
            </a:pP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Sau khi được cấp một nguồn điện nhất định cho các model ,sau đó model Esp8266 kết nối Internet nếu kết nối thất bại thì sẽ kết nối lại còn nếu kết nối thành công thì khởi tạo các thư viện DHT11,MQ-135,MQ-2 và các cảm biến đã sẳn sàng không nếu chưa thì khởi tạo tiếp thư viện còn nếu đã sẵn sàng thì nhận dữ liệu từ các model trên và kiểm tra kiểu dữ liệu nếu kiểu dữ liệu không hợp lệ thì nhận lại dự liệu còn nếu đã sẵn sàng thì chuyển đổi dữ liệu đó thành dạng JSON và sau đó gửi lên Cloud thông qua giao thức HTPPS.</a:t>
            </a:r>
            <a:endParaRPr lang="vi-VN" sz="1800">
              <a:effectLst/>
              <a:latin typeface="Times New Roman" panose="02020603050405020304" pitchFamily="18" charset="0"/>
              <a:ea typeface="Times New Roman" panose="02020603050405020304" pitchFamily="18" charset="0"/>
            </a:endParaRPr>
          </a:p>
          <a:p>
            <a:pPr>
              <a:lnSpc>
                <a:spcPct val="150000"/>
              </a:lnSpc>
              <a:spcBef>
                <a:spcPts val="600"/>
              </a:spcBef>
              <a:spcAft>
                <a:spcPts val="1000"/>
              </a:spcAft>
            </a:pPr>
            <a:br>
              <a:rPr lang="vi-VN" sz="1800">
                <a:effectLst/>
                <a:latin typeface="Times New Roman" panose="02020603050405020304" pitchFamily="18" charset="0"/>
                <a:ea typeface="Times New Roman" panose="02020603050405020304" pitchFamily="18" charset="0"/>
              </a:rPr>
            </a:b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800">
              <a:effectLst/>
              <a:latin typeface="Times New Roman" panose="02020603050405020304" pitchFamily="18" charset="0"/>
              <a:ea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15</a:t>
            </a:fld>
            <a:endParaRPr lang="vi-VN"/>
          </a:p>
        </p:txBody>
      </p:sp>
    </p:spTree>
    <p:extLst>
      <p:ext uri="{BB962C8B-B14F-4D97-AF65-F5344CB8AC3E}">
        <p14:creationId xmlns:p14="http://schemas.microsoft.com/office/powerpoint/2010/main" val="59849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vào app sẽ có hàm kiểm tra internet nếu không có thì người dùng không thể đăng nhập vào hệ thống còn nếu có thì người dùng nhập mật khẩu nếu đúng thì sẽ được truy cập hệ thống, sau khi người dùng đăng nhập thành công và truy cập vào mục INFO app sẽ nhận dữ liệu từ cloud và xử lý chúng.</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 sẽ thông báo có khí Gas khi chỉ số khí lớn hơn hoặc bằng 700 thì sẽ thông báo có nồng độ khí Gas.</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 sẽ thông báo có khí Gas khi chỉ số khí lớn hơn hoặc bằng 600 thì sẽ thông báo có nồng độ khí Alcohol.</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 sẽ thông báo AQI khi chỉ số khí lớn hơn hoặc bằng 300 thì sẽ thông báo chất lượng không khí nguy hại.</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 sẽ thông báo AQI khi chỉ số khí lớn hơn hoặc bằng 201 thì sẽ thông báo chất lượng không khí xấu.</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 sẽ thông báo AQI khi chỉ số khí lớn hơn hoặc bằng 101 thì sẽ thông báo chất lượng không khí kém.</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 sẽ thông báo AQI khi chỉ số khí lớn hơn hoặc bằng 51 thì sẽ thông báo chất lượng không khí trung bình.</a:t>
            </a:r>
            <a:endParaRPr lang="vi-VN" sz="1800">
              <a:effectLst/>
              <a:latin typeface="Times New Roman" panose="02020603050405020304" pitchFamily="18" charset="0"/>
              <a:ea typeface="Times New Roman" panose="02020603050405020304" pitchFamily="18" charset="0"/>
            </a:endParaRPr>
          </a:p>
          <a:p>
            <a:pPr marL="270510" algn="just">
              <a:lnSpc>
                <a:spcPct val="150000"/>
              </a:lnSpc>
              <a:spcBef>
                <a:spcPts val="600"/>
              </a:spcBef>
              <a:spcAft>
                <a:spcPts val="120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Còn trường hợp khác thì app sẽ thông báo không khí trong lành.</a:t>
            </a:r>
            <a:endParaRPr lang="vi-VN" sz="1800">
              <a:effectLst/>
              <a:latin typeface="Times New Roman" panose="02020603050405020304" pitchFamily="18" charset="0"/>
              <a:ea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16</a:t>
            </a:fld>
            <a:endParaRPr lang="vi-VN"/>
          </a:p>
        </p:txBody>
      </p:sp>
    </p:spTree>
    <p:extLst>
      <p:ext uri="{BB962C8B-B14F-4D97-AF65-F5344CB8AC3E}">
        <p14:creationId xmlns:p14="http://schemas.microsoft.com/office/powerpoint/2010/main" val="861383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br>
              <a:rPr lang="vi-VN"/>
            </a:b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18</a:t>
            </a:fld>
            <a:endParaRPr lang="vi-VN"/>
          </a:p>
        </p:txBody>
      </p:sp>
    </p:spTree>
    <p:extLst>
      <p:ext uri="{BB962C8B-B14F-4D97-AF65-F5344CB8AC3E}">
        <p14:creationId xmlns:p14="http://schemas.microsoft.com/office/powerpoint/2010/main" val="263978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457200" algn="just">
              <a:lnSpc>
                <a:spcPct val="150000"/>
              </a:lnSpc>
              <a:spcBef>
                <a:spcPts val="600"/>
              </a:spcBef>
              <a:spcAft>
                <a:spcPts val="1200"/>
              </a:spcAft>
            </a:pPr>
            <a:r>
              <a:rPr lang="en-US" sz="1800">
                <a:effectLst/>
                <a:latin typeface="Times New Roman" panose="02020603050405020304" pitchFamily="18" charset="0"/>
                <a:ea typeface="Calibri" panose="020F0502020204030204" pitchFamily="34" charset="0"/>
              </a:rPr>
              <a:t>Module cảm biến khí gas MQ-2 là sự tích hợp thêm cho cảm biến MQ-2 một mạch điện đơn giản để khi cảm biến phát hiện khí dễ cháy thì độ nhạy của cảm biến tăng lên, cũng như độ dẫn điện cũng cao hơn dựa vào đó mạch điện đơn giản sẽ chuyển sang tín hiệu tương tự hay tín hiệu số cho người dùng tiện sử dụng</a:t>
            </a:r>
            <a:endParaRPr lang="vi-VN" sz="1800">
              <a:effectLst/>
              <a:latin typeface="Times New Roman" panose="02020603050405020304" pitchFamily="18" charset="0"/>
              <a:ea typeface="Calibri" panose="020F0502020204030204" pitchFamily="34" charset="0"/>
            </a:endParaRPr>
          </a:p>
          <a:p>
            <a:pPr marL="457200" algn="just">
              <a:lnSpc>
                <a:spcPct val="150000"/>
              </a:lnSpc>
              <a:spcBef>
                <a:spcPts val="600"/>
              </a:spcBef>
              <a:spcAft>
                <a:spcPts val="1200"/>
              </a:spcAft>
            </a:pPr>
            <a:endParaRPr lang="vi-VN" sz="1800">
              <a:effectLst/>
              <a:latin typeface="Times New Roman" panose="02020603050405020304" pitchFamily="18" charset="0"/>
            </a:endParaRPr>
          </a:p>
          <a:p>
            <a:pPr marL="457200" marR="0" lvl="0" indent="0" algn="just" defTabSz="914400" rtl="0" eaLnBrk="1" fontAlgn="auto" latinLnBrk="0" hangingPunct="1">
              <a:lnSpc>
                <a:spcPct val="150000"/>
              </a:lnSpc>
              <a:spcBef>
                <a:spcPts val="600"/>
              </a:spcBef>
              <a:spcAft>
                <a:spcPts val="1200"/>
              </a:spcAft>
              <a:buClrTx/>
              <a:buSzTx/>
              <a:buFontTx/>
              <a:buNone/>
              <a:tabLst/>
              <a:defRPr/>
            </a:pPr>
            <a:r>
              <a:rPr lang="vi-VN" sz="1800">
                <a:effectLst/>
                <a:latin typeface="Times New Roman" panose="02020603050405020304" pitchFamily="18" charset="0"/>
                <a:ea typeface="Calibri" panose="020F0502020204030204" pitchFamily="34" charset="0"/>
                <a:cs typeface="Times New Roman" panose="02020603050405020304" pitchFamily="18" charset="0"/>
              </a:rPr>
              <a:t>Module được sử dụng rộng rãi trong công nghiệp và dân dụng do mạch đơn giản, nhỏ gọn và chi phí thấp. Có cả 2 tín hiệu đầu ra: Analog (A0), Digital (D0) và điện áp sử dụng 5V.</a:t>
            </a:r>
          </a:p>
          <a:p>
            <a:pPr marL="457200" algn="just">
              <a:lnSpc>
                <a:spcPct val="150000"/>
              </a:lnSpc>
              <a:spcBef>
                <a:spcPts val="600"/>
              </a:spcBef>
              <a:spcAft>
                <a:spcPts val="1200"/>
              </a:spcAft>
            </a:pPr>
            <a:br>
              <a:rPr lang="vi-VN"/>
            </a:b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19</a:t>
            </a:fld>
            <a:endParaRPr lang="vi-VN"/>
          </a:p>
        </p:txBody>
      </p:sp>
    </p:spTree>
    <p:extLst>
      <p:ext uri="{BB962C8B-B14F-4D97-AF65-F5344CB8AC3E}">
        <p14:creationId xmlns:p14="http://schemas.microsoft.com/office/powerpoint/2010/main" val="294530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457200" algn="just">
              <a:lnSpc>
                <a:spcPct val="150000"/>
              </a:lnSpc>
              <a:spcBef>
                <a:spcPts val="600"/>
              </a:spcBef>
              <a:spcAft>
                <a:spcPts val="1200"/>
              </a:spcAft>
            </a:pPr>
            <a:r>
              <a:rPr lang="vi-VN" sz="2800"/>
              <a:t>Với chức năng phát hiện khí độc phát ra từ đám cháy hoặc từ môi trường xung quanh. Để thực hiện được điều này, nhóm sinh viên sử dụng module cảm biến chất lượng không khí MQ-135, cảm biến này có thể phát hiện được các khí như NH3, NOx, Ancol, benzen, khói, gas, CO2…. Đây đều là các tạp chất không có lợi cho sức khỏe con người</a:t>
            </a: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20</a:t>
            </a:fld>
            <a:endParaRPr lang="vi-VN"/>
          </a:p>
        </p:txBody>
      </p:sp>
    </p:spTree>
    <p:extLst>
      <p:ext uri="{BB962C8B-B14F-4D97-AF65-F5344CB8AC3E}">
        <p14:creationId xmlns:p14="http://schemas.microsoft.com/office/powerpoint/2010/main" val="280672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457200" algn="just">
              <a:lnSpc>
                <a:spcPct val="150000"/>
              </a:lnSpc>
              <a:spcBef>
                <a:spcPts val="600"/>
              </a:spcBef>
              <a:spcAft>
                <a:spcPts val="1200"/>
              </a:spcAft>
            </a:pPr>
            <a:r>
              <a:rPr lang="vi-VN" sz="4000" b="0" i="0" u="none" strike="noStrike">
                <a:solidFill>
                  <a:srgbClr val="0080BF"/>
                </a:solidFill>
                <a:effectLst/>
                <a:latin typeface="Arial" panose="020B0604020202020204" pitchFamily="34" charset="0"/>
                <a:hlinkClick r:id="rId3"/>
              </a:rPr>
              <a:t>DHT11</a:t>
            </a:r>
            <a:r>
              <a:rPr lang="vi-VN" sz="4000" b="0" i="0">
                <a:solidFill>
                  <a:srgbClr val="000000"/>
                </a:solidFill>
                <a:effectLst/>
                <a:latin typeface="Arial" panose="020B0604020202020204" pitchFamily="34" charset="0"/>
              </a:rPr>
              <a:t> là cảm biến nhiêt độ và độ ẩm giao tiếp với 1 chân dữ liệu, </a:t>
            </a:r>
            <a:r>
              <a:rPr lang="vi-VN" sz="4000" b="1" i="0">
                <a:solidFill>
                  <a:srgbClr val="000000"/>
                </a:solidFill>
                <a:effectLst/>
                <a:latin typeface="Arial" panose="020B0604020202020204" pitchFamily="34" charset="0"/>
              </a:rPr>
              <a:t>DHT11</a:t>
            </a:r>
            <a:r>
              <a:rPr lang="vi-VN" sz="4000" b="0" i="0">
                <a:solidFill>
                  <a:srgbClr val="000000"/>
                </a:solidFill>
                <a:effectLst/>
                <a:latin typeface="Arial" panose="020B0604020202020204" pitchFamily="34" charset="0"/>
              </a:rPr>
              <a:t> đo được giá trị độ ẩm từ 20% đến 90%RH và nhiệt độ từ 0</a:t>
            </a:r>
            <a:r>
              <a:rPr lang="vi-VN" sz="4000" b="0" i="0" baseline="30000">
                <a:solidFill>
                  <a:srgbClr val="000000"/>
                </a:solidFill>
                <a:effectLst/>
                <a:latin typeface="Arial" panose="020B0604020202020204" pitchFamily="34" charset="0"/>
              </a:rPr>
              <a:t>o</a:t>
            </a:r>
            <a:r>
              <a:rPr lang="vi-VN" sz="4000" b="0" i="0">
                <a:solidFill>
                  <a:srgbClr val="000000"/>
                </a:solidFill>
                <a:effectLst/>
                <a:latin typeface="Arial" panose="020B0604020202020204" pitchFamily="34" charset="0"/>
              </a:rPr>
              <a:t>C đến 50</a:t>
            </a:r>
            <a:r>
              <a:rPr lang="vi-VN" sz="4000" b="0" i="0" baseline="30000">
                <a:solidFill>
                  <a:srgbClr val="000000"/>
                </a:solidFill>
                <a:effectLst/>
                <a:latin typeface="Arial" panose="020B0604020202020204" pitchFamily="34" charset="0"/>
              </a:rPr>
              <a:t>o</a:t>
            </a:r>
            <a:r>
              <a:rPr lang="vi-VN" sz="4000" b="0" i="0">
                <a:solidFill>
                  <a:srgbClr val="000000"/>
                </a:solidFill>
                <a:effectLst/>
                <a:latin typeface="Arial" panose="020B0604020202020204" pitchFamily="34" charset="0"/>
              </a:rPr>
              <a:t>C, độ chính xác: ± 5%RH và ±2</a:t>
            </a:r>
            <a:r>
              <a:rPr lang="vi-VN" sz="4000" b="0" i="0" baseline="30000">
                <a:solidFill>
                  <a:srgbClr val="000000"/>
                </a:solidFill>
                <a:effectLst/>
                <a:latin typeface="Arial" panose="020B0604020202020204" pitchFamily="34" charset="0"/>
              </a:rPr>
              <a:t>o</a:t>
            </a:r>
            <a:r>
              <a:rPr lang="vi-VN" sz="4000" b="0" i="0">
                <a:solidFill>
                  <a:srgbClr val="000000"/>
                </a:solidFill>
                <a:effectLst/>
                <a:latin typeface="Arial" panose="020B0604020202020204" pitchFamily="34" charset="0"/>
              </a:rPr>
              <a:t>C. </a:t>
            </a: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21</a:t>
            </a:fld>
            <a:endParaRPr lang="vi-VN"/>
          </a:p>
        </p:txBody>
      </p:sp>
    </p:spTree>
    <p:extLst>
      <p:ext uri="{BB962C8B-B14F-4D97-AF65-F5344CB8AC3E}">
        <p14:creationId xmlns:p14="http://schemas.microsoft.com/office/powerpoint/2010/main" val="2676568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0" i="0" u="sng">
                <a:solidFill>
                  <a:srgbClr val="167AC6"/>
                </a:solidFill>
                <a:effectLst/>
                <a:latin typeface="Arial" panose="020B0604020202020204" pitchFamily="34" charset="0"/>
                <a:hlinkClick r:id="rId3" tooltip="Android"/>
              </a:rPr>
              <a:t>Android</a:t>
            </a:r>
            <a:r>
              <a:rPr lang="vi-VN" b="0" i="0">
                <a:solidFill>
                  <a:srgbClr val="333333"/>
                </a:solidFill>
                <a:effectLst/>
                <a:latin typeface="Arial" panose="020B0604020202020204" pitchFamily="34" charset="0"/>
              </a:rPr>
              <a:t> là một hệ điều hành có mã nguồn mở dựa trên nền tảng Linux được thiết kế dành cho các </a:t>
            </a:r>
            <a:r>
              <a:rPr lang="vi-VN" b="0" i="0" u="none" strike="noStrike">
                <a:solidFill>
                  <a:srgbClr val="167AC6"/>
                </a:solidFill>
                <a:effectLst/>
                <a:latin typeface="Arial" panose="020B0604020202020204" pitchFamily="34" charset="0"/>
                <a:hlinkClick r:id="rId4" tooltip="thiết bị di động"/>
              </a:rPr>
              <a:t>thiết bị di động</a:t>
            </a:r>
            <a:r>
              <a:rPr lang="vi-VN" b="0" i="0">
                <a:solidFill>
                  <a:srgbClr val="333333"/>
                </a:solidFill>
                <a:effectLst/>
                <a:latin typeface="Arial" panose="020B0604020202020204" pitchFamily="34" charset="0"/>
              </a:rPr>
              <a:t> có </a:t>
            </a:r>
            <a:r>
              <a:rPr lang="vi-VN" b="0" i="0" u="none" strike="noStrike">
                <a:solidFill>
                  <a:srgbClr val="167AC6"/>
                </a:solidFill>
                <a:effectLst/>
                <a:latin typeface="Arial" panose="020B0604020202020204" pitchFamily="34" charset="0"/>
                <a:hlinkClick r:id="rId5" tooltip="màn hình cảm ứng"/>
              </a:rPr>
              <a:t>màn hình cảm ứng</a:t>
            </a:r>
            <a:r>
              <a:rPr lang="vi-VN" b="0" i="0">
                <a:solidFill>
                  <a:srgbClr val="333333"/>
                </a:solidFill>
                <a:effectLst/>
                <a:latin typeface="Arial" panose="020B0604020202020204" pitchFamily="34" charset="0"/>
              </a:rPr>
              <a:t> như điện thoại thông minh và máy tính bảng.</a:t>
            </a:r>
            <a:endParaRPr lang="vi-VN" b="0" i="0">
              <a:solidFill>
                <a:srgbClr val="000000"/>
              </a:solidFill>
              <a:effectLst/>
              <a:latin typeface="Roboto" panose="02000000000000000000" pitchFamily="2" charset="0"/>
            </a:endParaRPr>
          </a:p>
          <a:p>
            <a:pPr algn="l"/>
            <a:r>
              <a:rPr lang="vi-VN" b="0" i="0">
                <a:solidFill>
                  <a:srgbClr val="000000"/>
                </a:solidFill>
                <a:effectLst/>
                <a:latin typeface="Roboto" panose="02000000000000000000" pitchFamily="2" charset="0"/>
              </a:rPr>
              <a:t>App là app android</a:t>
            </a:r>
          </a:p>
          <a:p>
            <a:pPr algn="l"/>
            <a:r>
              <a:rPr lang="vi-VN" b="0" i="0">
                <a:solidFill>
                  <a:srgbClr val="000000"/>
                </a:solidFill>
                <a:effectLst/>
                <a:latin typeface="Roboto" panose="02000000000000000000" pitchFamily="2" charset="0"/>
              </a:rPr>
              <a:t>Phạm vi hoạt động của App từ phiên bản android 4.4-&gt; 11 </a:t>
            </a:r>
          </a:p>
          <a:p>
            <a:pPr algn="l"/>
            <a:r>
              <a:rPr lang="vi-VN" b="0" i="0">
                <a:solidFill>
                  <a:srgbClr val="000000"/>
                </a:solidFill>
                <a:effectLst/>
                <a:latin typeface="Roboto" panose="02000000000000000000" pitchFamily="2" charset="0"/>
              </a:rPr>
              <a:t>Phạm vị hoạt động tốt nhất của App là từ phiên bản 4.4-&gt;7.0</a:t>
            </a: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23</a:t>
            </a:fld>
            <a:endParaRPr lang="vi-VN"/>
          </a:p>
        </p:txBody>
      </p:sp>
    </p:spTree>
    <p:extLst>
      <p:ext uri="{BB962C8B-B14F-4D97-AF65-F5344CB8AC3E}">
        <p14:creationId xmlns:p14="http://schemas.microsoft.com/office/powerpoint/2010/main" val="3903471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i="0">
                <a:solidFill>
                  <a:srgbClr val="444444"/>
                </a:solidFill>
                <a:effectLst/>
                <a:latin typeface="Montserrat"/>
              </a:rPr>
              <a:t>Về cloud (websever)</a:t>
            </a:r>
          </a:p>
          <a:p>
            <a:r>
              <a:rPr lang="vi-VN" b="1" i="0">
                <a:solidFill>
                  <a:srgbClr val="444444"/>
                </a:solidFill>
                <a:effectLst/>
                <a:latin typeface="Montserrat"/>
              </a:rPr>
              <a:t>Firebase</a:t>
            </a:r>
            <a:r>
              <a:rPr lang="vi-VN" b="0" i="0">
                <a:solidFill>
                  <a:srgbClr val="444444"/>
                </a:solidFill>
                <a:effectLst/>
                <a:latin typeface="Montserrat"/>
              </a:rPr>
              <a:t> là dịch vụ cơ sở dữ liệu hoạt động trên nền tảng đám mây – cloud. Kèm theo đó là hệ thống máy chủ cực kỳ mạnh mẽ của Google. Chức năng chính là giúp người dùng lập trình ứng dụng bằng cách đơn giản hóa các thao tác với cơ sở dữ liệu</a:t>
            </a: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24</a:t>
            </a:fld>
            <a:endParaRPr lang="vi-VN"/>
          </a:p>
        </p:txBody>
      </p:sp>
    </p:spTree>
    <p:extLst>
      <p:ext uri="{BB962C8B-B14F-4D97-AF65-F5344CB8AC3E}">
        <p14:creationId xmlns:p14="http://schemas.microsoft.com/office/powerpoint/2010/main" val="2296389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0" i="0">
                <a:solidFill>
                  <a:srgbClr val="1B1B1B"/>
                </a:solidFill>
                <a:effectLst/>
                <a:latin typeface="Open Sans" panose="020B0606030504020204" pitchFamily="34" charset="0"/>
              </a:rPr>
              <a:t> là một cơ sở dữ liệu NoSQL lưu và đồng bộ dữ liệu trên mây. Dữ liệu được đồng bộ trên tất cả clients trong thời gian thực, và vẫn khả dụng khi ứng dụng offline.</a:t>
            </a:r>
          </a:p>
          <a:p>
            <a:pPr algn="l"/>
            <a:r>
              <a:rPr lang="vi-VN" b="0" i="0">
                <a:solidFill>
                  <a:srgbClr val="1B1B1B"/>
                </a:solidFill>
                <a:effectLst/>
                <a:latin typeface="Open Sans" panose="020B0606030504020204" pitchFamily="34" charset="0"/>
              </a:rPr>
              <a:t>Firebase Realtime Database là cơ sở dữ liệu lưu trữ trên mây. Dữ liệu được lưu trữ và đồng bộ hóa theo thời gian thực với mỗi client được kêt nối. Khi bạn xây dựng ứng dụng đa nền tẩng với iOS, Android, và javascript SDK, tất cả các client của bạn chia sẽ một thể hiện Realtime Database và tự động tiếp nhận các thay đổi với dữ liệu mới nhất.</a:t>
            </a: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25</a:t>
            </a:fld>
            <a:endParaRPr lang="vi-VN"/>
          </a:p>
        </p:txBody>
      </p:sp>
    </p:spTree>
    <p:extLst>
      <p:ext uri="{BB962C8B-B14F-4D97-AF65-F5344CB8AC3E}">
        <p14:creationId xmlns:p14="http://schemas.microsoft.com/office/powerpoint/2010/main" val="1457159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a:t>Thuật toán nội suy Inverse Distance Weighting (IDW): Là một trong những kỹ thuật phổ biến nhất để nội suy các điểm phân tán. Phƣơng pháp IDW xác định giá trị của các điểm chƣa biết bằng cách tính trung bình trọng số khoảng cách các giá trị của các điểm đã biết giá trị trong vùng lân cận của mỗi pixel. Những điểm càng cách xa điểm cần tính giá trị càng ít ảnh hƣởng đến giá trị tính toán, các điểm càng gần thì trọng số càng lớn. 14 IDW là phƣơng pháp nội suy đơn giản nhất, là phƣơng pháp đƣợc sử dụng phổ biến nhất trong các chức năng phân tích của GIS. Phƣơng pháp nội suy định lƣợng khoảng cách ngƣợc cho rằng mỗi điểm đầu vào có những ảnh hƣởng cục bộ làm rút ngắn khoảng cách. Phƣơng pháp này tác dụng vào những điểm ở gần điểm đang xét hơn so với những điểm ở xa. Số lƣợng các điểm chi tiết, hoặc tất cả những điểm nằm trong vùng bán kính xác định có thể đƣợc sử dụng để xác định giá trị đầu ra cho mỗi vị trí.</a:t>
            </a:r>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28</a:t>
            </a:fld>
            <a:endParaRPr lang="vi-VN"/>
          </a:p>
        </p:txBody>
      </p:sp>
    </p:spTree>
    <p:extLst>
      <p:ext uri="{BB962C8B-B14F-4D97-AF65-F5344CB8AC3E}">
        <p14:creationId xmlns:p14="http://schemas.microsoft.com/office/powerpoint/2010/main" val="399232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Các sự cố hỏa hoạn ở các khu chung cư hoặc nhà thường gây thiệt hại lớn về người và tài sản </a:t>
            </a:r>
            <a:r>
              <a:rPr lang="vi-VN"/>
              <a:t>,thì vấn đề cảnh báo hỏa hoạn, đảm bảo an toàn tính mạng con người là vấn đề đang dành được sự quan tâm rất lớn.</a:t>
            </a:r>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7</a:t>
            </a:fld>
            <a:endParaRPr lang="vi-VN"/>
          </a:p>
        </p:txBody>
      </p:sp>
    </p:spTree>
    <p:extLst>
      <p:ext uri="{BB962C8B-B14F-4D97-AF65-F5344CB8AC3E}">
        <p14:creationId xmlns:p14="http://schemas.microsoft.com/office/powerpoint/2010/main" val="153465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a:t>Thuật toán nội suy Inverse Distance Weighting (IDW): Là một trong những kỹ thuật phổ biến nhất để nội suy các điểm phân tán. Phƣơng pháp IDW xác định giá trị của các điểm chƣa biết bằng cách tính trung bình trọng số khoảng cách các giá trị của các điểm đã biết giá trị trong vùng lân cận của mỗi pixel. Những điểm càng cách xa điểm cần tính giá trị càng ít ảnh hƣởng đến giá trị tính toán, các điểm càng gần thì trọng số càng lớn. 14 IDW là phƣơng pháp nội suy đơn giản nhất, là phƣơng pháp đƣợc sử dụng phổ biến nhất trong các chức năng phân tích của GIS. Phƣơng pháp nội suy định lƣợng khoảng cách ngƣợc cho rằng mỗi điểm đầu vào có những ảnh hƣởng cục bộ làm rút ngắn khoảng cách. Phƣơng pháp này tác dụng vào những điểm ở gần điểm đang xét hơn so với những điểm ở xa. Số lƣợng các điểm chi tiết, hoặc tất cả những điểm nằm trong vùng bán kính xác định có thể đƣợc sử dụng để xác định giá trị đầu ra cho mỗi vị trí.</a:t>
            </a:r>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29</a:t>
            </a:fld>
            <a:endParaRPr lang="vi-VN"/>
          </a:p>
        </p:txBody>
      </p:sp>
    </p:spTree>
    <p:extLst>
      <p:ext uri="{BB962C8B-B14F-4D97-AF65-F5344CB8AC3E}">
        <p14:creationId xmlns:p14="http://schemas.microsoft.com/office/powerpoint/2010/main" val="112988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Times New Roman" panose="02020603050405020304" pitchFamily="18" charset="0"/>
                <a:ea typeface="Times New Roman" panose="02020603050405020304" pitchFamily="18" charset="0"/>
              </a:rPr>
              <a:t>Các đề tài nghiên cứu trong nước</a:t>
            </a:r>
            <a:endParaRPr lang="vi-VN" sz="1800" b="1">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Đề tài 1: </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8</a:t>
            </a:fld>
            <a:endParaRPr lang="vi-VN"/>
          </a:p>
        </p:txBody>
      </p:sp>
    </p:spTree>
    <p:extLst>
      <p:ext uri="{BB962C8B-B14F-4D97-AF65-F5344CB8AC3E}">
        <p14:creationId xmlns:p14="http://schemas.microsoft.com/office/powerpoint/2010/main" val="20083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Times New Roman" panose="02020603050405020304" pitchFamily="18" charset="0"/>
                <a:ea typeface="Times New Roman" panose="02020603050405020304" pitchFamily="18" charset="0"/>
              </a:rPr>
              <a:t>Các đề tài nghiên cứu trong nước</a:t>
            </a:r>
            <a:endParaRPr lang="vi-VN" sz="1800" b="1">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Đề tài 2: </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9</a:t>
            </a:fld>
            <a:endParaRPr lang="vi-VN"/>
          </a:p>
        </p:txBody>
      </p:sp>
    </p:spTree>
    <p:extLst>
      <p:ext uri="{BB962C8B-B14F-4D97-AF65-F5344CB8AC3E}">
        <p14:creationId xmlns:p14="http://schemas.microsoft.com/office/powerpoint/2010/main" val="127754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Times New Roman" panose="02020603050405020304" pitchFamily="18" charset="0"/>
                <a:ea typeface="Times New Roman" panose="02020603050405020304" pitchFamily="18" charset="0"/>
              </a:rPr>
              <a:t>Các đề tài nghiên cứu trong nước</a:t>
            </a:r>
            <a:endParaRPr lang="vi-VN" sz="1800" b="1">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Đề tài 2: </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10</a:t>
            </a:fld>
            <a:endParaRPr lang="vi-VN"/>
          </a:p>
        </p:txBody>
      </p:sp>
    </p:spTree>
    <p:extLst>
      <p:ext uri="{BB962C8B-B14F-4D97-AF65-F5344CB8AC3E}">
        <p14:creationId xmlns:p14="http://schemas.microsoft.com/office/powerpoint/2010/main" val="68392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cảm biến MQ-2,MQ-135,DHT11 truyền dữ liệu vào Model ESP8266 thông qua tầng liên kết vật lý  sau đó Esp8266 tổng hợp và viết lại dưới dạng JSON và  gửi lên Cloud thông qua giao thức HTPPS ,sau đó App sẽ nhận dữ liệu từ cloud thông qua giao thức HTTPS.</a:t>
            </a:r>
            <a:endParaRPr lang="vi-VN" sz="1800">
              <a:effectLst/>
              <a:latin typeface="Times New Roman" panose="02020603050405020304" pitchFamily="18" charset="0"/>
              <a:ea typeface="Times New Roman" panose="02020603050405020304" pitchFamily="18" charset="0"/>
            </a:endParaRPr>
          </a:p>
          <a:p>
            <a:endParaRPr lang="vi-VN" b="1" i="0">
              <a:solidFill>
                <a:srgbClr val="292B2C"/>
              </a:solidFill>
              <a:effectLst/>
              <a:latin typeface="Open Sans" panose="020B0606030504020204" pitchFamily="34"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11</a:t>
            </a:fld>
            <a:endParaRPr lang="vi-VN"/>
          </a:p>
        </p:txBody>
      </p:sp>
    </p:spTree>
    <p:extLst>
      <p:ext uri="{BB962C8B-B14F-4D97-AF65-F5344CB8AC3E}">
        <p14:creationId xmlns:p14="http://schemas.microsoft.com/office/powerpoint/2010/main" val="3378076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0" i="0">
                <a:solidFill>
                  <a:srgbClr val="252A2B"/>
                </a:solidFill>
                <a:effectLst/>
                <a:latin typeface="Roboto" panose="02000000000000000000" pitchFamily="2" charset="0"/>
              </a:rPr>
              <a:t>cổng Com RS232 là gì, bạn phải biết được RS232 là gì. RS232 là một chuẩn truyền thông được phát minh và phát triển bởi EIA/TIA – một hiệp hội công nghệ viễn thông nổi tiếng hàng đầu. RS232 được tạo ra với hai phiên bản là RS232B (cũ) và RS232C (mới). Hiện nay, phiên bản RS232B đã trở nên lỗi thời và ít được sử dụng. Thay vào đó, RS232C nổi tiếng hơn và sử dụng phổ biến hơn.</a:t>
            </a:r>
          </a:p>
          <a:p>
            <a:pPr algn="l"/>
            <a:r>
              <a:rPr lang="vi-VN" b="0" i="0">
                <a:solidFill>
                  <a:srgbClr val="252A2B"/>
                </a:solidFill>
                <a:effectLst/>
                <a:latin typeface="Roboto" panose="02000000000000000000" pitchFamily="2" charset="0"/>
              </a:rPr>
              <a:t>Cổng Com RS232 là tên gọi của các cổng kết nối trên máy tính sử dụng </a:t>
            </a:r>
            <a:r>
              <a:rPr lang="vi-VN" b="1" i="0">
                <a:solidFill>
                  <a:srgbClr val="252A2B"/>
                </a:solidFill>
                <a:effectLst/>
                <a:latin typeface="Roboto" panose="02000000000000000000" pitchFamily="2" charset="0"/>
              </a:rPr>
              <a:t>chuẩn kết nối RS232C</a:t>
            </a:r>
            <a:r>
              <a:rPr lang="vi-VN" b="0" i="0">
                <a:solidFill>
                  <a:srgbClr val="252A2B"/>
                </a:solidFill>
                <a:effectLst/>
                <a:latin typeface="Roboto" panose="02000000000000000000" pitchFamily="2" charset="0"/>
              </a:rPr>
              <a:t>, gọi tắt là cổng Com. Thông thường, một chiếc máy tính sẽ có từ một đến hai cổng Com giúp kết nối và truyền tải dữ liệu từ máy tính đến một thiết bị ngoại vi nào đó, như chuột, modem, thiết bị đo lường,… Có những máy tính có nhiều hơn hai cổng Com, thường con số này chỉ dừng lại ở 4 cổng và được đánh dấu là Com 1, Com 2,…</a:t>
            </a:r>
          </a:p>
          <a:p>
            <a:pPr algn="l"/>
            <a:r>
              <a:rPr lang="vi-VN" b="0" i="0">
                <a:solidFill>
                  <a:srgbClr val="252A2B"/>
                </a:solidFill>
                <a:effectLst/>
                <a:latin typeface="Roboto" panose="02000000000000000000" pitchFamily="2" charset="0"/>
              </a:rPr>
              <a:t>Ưu điểm của cổng Com – giao diện nối tiếp RS232</a:t>
            </a:r>
          </a:p>
          <a:p>
            <a:pPr algn="l">
              <a:buFont typeface="Arial" panose="020B0604020202020204" pitchFamily="34" charset="0"/>
              <a:buChar char="•"/>
            </a:pPr>
            <a:r>
              <a:rPr lang="vi-VN" b="0" i="0">
                <a:solidFill>
                  <a:srgbClr val="252A2B"/>
                </a:solidFill>
                <a:effectLst/>
                <a:latin typeface="Roboto" panose="02000000000000000000" pitchFamily="2" charset="0"/>
              </a:rPr>
              <a:t>Thông qua cổng Com, nhiều loại thiết bị ngoại vi như con chuột, modem,… có thể gắn và kết nối với máy tính dễ dàng ngay cả khi máy đang còn hoạt động.</a:t>
            </a:r>
          </a:p>
          <a:p>
            <a:pPr algn="l">
              <a:buFont typeface="Arial" panose="020B0604020202020204" pitchFamily="34" charset="0"/>
              <a:buChar char="•"/>
            </a:pPr>
            <a:r>
              <a:rPr lang="vi-VN" b="0" i="0">
                <a:solidFill>
                  <a:srgbClr val="252A2B"/>
                </a:solidFill>
                <a:effectLst/>
                <a:latin typeface="Roboto" panose="02000000000000000000" pitchFamily="2" charset="0"/>
              </a:rPr>
              <a:t>Với công nghệ tiên tiến hàng đầu, việc truyền tải các thông tin, dữ liệu thông qua cổng Com được thực hiện nhanh chóng, không bị nhiễu.</a:t>
            </a:r>
          </a:p>
          <a:p>
            <a:pPr algn="l">
              <a:buFont typeface="Arial" panose="020B0604020202020204" pitchFamily="34" charset="0"/>
              <a:buChar char="•"/>
            </a:pPr>
            <a:r>
              <a:rPr lang="vi-VN" b="0" i="0">
                <a:solidFill>
                  <a:srgbClr val="252A2B"/>
                </a:solidFill>
                <a:effectLst/>
                <a:latin typeface="Roboto" panose="02000000000000000000" pitchFamily="2" charset="0"/>
              </a:rPr>
              <a:t>Khi cắm các mạch điện đơn giản vào cổng Com, các mạch điện này có thể nhận được điện áp nguồn nuôi, chẳng hạn như việc cắm dây sạc để sạc điện thoại chẳng hạn.</a:t>
            </a:r>
          </a:p>
          <a:p>
            <a:pPr algn="l"/>
            <a:r>
              <a:rPr lang="vi-VN" b="0" i="0">
                <a:solidFill>
                  <a:srgbClr val="252A2B"/>
                </a:solidFill>
                <a:effectLst/>
                <a:latin typeface="Roboto" panose="02000000000000000000" pitchFamily="2" charset="0"/>
              </a:rPr>
              <a:t>--------------------Một số điều cần lưu ý khi dụng cổng Com-------------------------</a:t>
            </a:r>
          </a:p>
          <a:p>
            <a:pPr algn="l"/>
            <a:r>
              <a:rPr lang="vi-VN" b="0" i="0">
                <a:solidFill>
                  <a:srgbClr val="252A2B"/>
                </a:solidFill>
                <a:effectLst/>
                <a:latin typeface="Roboto" panose="02000000000000000000" pitchFamily="2" charset="0"/>
              </a:rPr>
              <a:t>Khi sử dụng cổng Com, bạn cần lưu ý những điều này:</a:t>
            </a:r>
          </a:p>
          <a:p>
            <a:pPr algn="l">
              <a:buFont typeface="Arial" panose="020B0604020202020204" pitchFamily="34" charset="0"/>
              <a:buChar char="•"/>
            </a:pPr>
            <a:r>
              <a:rPr lang="vi-VN" b="0" i="0">
                <a:solidFill>
                  <a:srgbClr val="252A2B"/>
                </a:solidFill>
                <a:effectLst/>
                <a:latin typeface="Roboto" panose="02000000000000000000" pitchFamily="2" charset="0"/>
              </a:rPr>
              <a:t>Có hai mức điện áp giới hạn đi qua cổng Com là mức điện áp trên và mức điện áp dưới, chuẩn này quy định giới hạn trên là +12V và giới hạn dưới là -12V.</a:t>
            </a:r>
          </a:p>
          <a:p>
            <a:pPr algn="l">
              <a:buFont typeface="Arial" panose="020B0604020202020204" pitchFamily="34" charset="0"/>
              <a:buChar char="•"/>
            </a:pPr>
            <a:r>
              <a:rPr lang="vi-VN" b="0" i="0">
                <a:solidFill>
                  <a:srgbClr val="252A2B"/>
                </a:solidFill>
                <a:effectLst/>
                <a:latin typeface="Roboto" panose="02000000000000000000" pitchFamily="2" charset="0"/>
              </a:rPr>
              <a:t>Trở kháng tải cũng được giới hạn với điều kiện: phải lớn hơn 3000 ôm và nhỏ hơn 7000 ôm.</a:t>
            </a:r>
          </a:p>
          <a:p>
            <a:pPr algn="l">
              <a:buFont typeface="Arial" panose="020B0604020202020204" pitchFamily="34" charset="0"/>
              <a:buChar char="•"/>
            </a:pPr>
            <a:r>
              <a:rPr lang="vi-VN" b="0" i="0">
                <a:solidFill>
                  <a:srgbClr val="252A2B"/>
                </a:solidFill>
                <a:effectLst/>
                <a:latin typeface="Roboto" panose="02000000000000000000" pitchFamily="2" charset="0"/>
              </a:rPr>
              <a:t>Giao diện tiếp nối RS232 trong cổng Com được chia làm hai mức điện áp chuẩn:</a:t>
            </a:r>
          </a:p>
          <a:p>
            <a:pPr algn="l">
              <a:buFont typeface="Arial" panose="020B0604020202020204" pitchFamily="34" charset="0"/>
              <a:buChar char="•"/>
            </a:pPr>
            <a:r>
              <a:rPr lang="vi-VN" b="0" i="0">
                <a:solidFill>
                  <a:srgbClr val="252A2B"/>
                </a:solidFill>
                <a:effectLst/>
                <a:latin typeface="Roboto" panose="02000000000000000000" pitchFamily="2" charset="0"/>
              </a:rPr>
              <a:t>Mức logic 0: điện áp nằm trong khoảng 3V đến 12V.</a:t>
            </a:r>
          </a:p>
          <a:p>
            <a:pPr algn="l">
              <a:buFont typeface="Arial" panose="020B0604020202020204" pitchFamily="34" charset="0"/>
              <a:buChar char="•"/>
            </a:pPr>
            <a:r>
              <a:rPr lang="vi-VN" b="0" i="0">
                <a:solidFill>
                  <a:srgbClr val="252A2B"/>
                </a:solidFill>
                <a:effectLst/>
                <a:latin typeface="Roboto" panose="02000000000000000000" pitchFamily="2" charset="0"/>
              </a:rPr>
              <a:t>Mức logic 1: điện áp nằm trong khoảng -12V đến -3V.</a:t>
            </a:r>
          </a:p>
          <a:p>
            <a:pPr algn="l">
              <a:buFont typeface="Arial" panose="020B0604020202020204" pitchFamily="34" charset="0"/>
              <a:buChar char="•"/>
            </a:pPr>
            <a:r>
              <a:rPr lang="vi-VN" b="0" i="0">
                <a:solidFill>
                  <a:srgbClr val="252A2B"/>
                </a:solidFill>
                <a:effectLst/>
                <a:latin typeface="Roboto" panose="02000000000000000000" pitchFamily="2" charset="0"/>
              </a:rPr>
              <a:t>Khoảng điện áp từ -3V đến 3V là điện áp trong trạng thái chuyển tuyến để chuyển từ mức logic 1 sang mức logic 0 hoặc ngược lại.</a:t>
            </a:r>
          </a:p>
          <a:p>
            <a:pPr algn="l">
              <a:buFont typeface="Arial" panose="020B0604020202020204" pitchFamily="34" charset="0"/>
              <a:buChar char="•"/>
            </a:pPr>
            <a:r>
              <a:rPr lang="vi-VN" b="0" i="0">
                <a:solidFill>
                  <a:srgbClr val="252A2B"/>
                </a:solidFill>
                <a:effectLst/>
                <a:latin typeface="Roboto" panose="02000000000000000000" pitchFamily="2" charset="0"/>
              </a:rPr>
              <a:t>Tốc độ truyền nhận dữ liệu đạt đến 100kbps và thậm chí hơn.</a:t>
            </a:r>
          </a:p>
          <a:p>
            <a:pPr algn="l">
              <a:buFont typeface="Arial" panose="020B0604020202020204" pitchFamily="34" charset="0"/>
              <a:buChar char="•"/>
            </a:pPr>
            <a:endParaRPr lang="vi-VN" b="0" i="0">
              <a:solidFill>
                <a:srgbClr val="252A2B"/>
              </a:solidFill>
              <a:effectLst/>
              <a:latin typeface="Roboto" panose="02000000000000000000" pitchFamily="2" charset="0"/>
            </a:endParaRP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12</a:t>
            </a:fld>
            <a:endParaRPr lang="vi-VN"/>
          </a:p>
        </p:txBody>
      </p:sp>
    </p:spTree>
    <p:extLst>
      <p:ext uri="{BB962C8B-B14F-4D97-AF65-F5344CB8AC3E}">
        <p14:creationId xmlns:p14="http://schemas.microsoft.com/office/powerpoint/2010/main" val="79253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1" i="0">
                <a:solidFill>
                  <a:srgbClr val="000000"/>
                </a:solidFill>
                <a:effectLst/>
                <a:latin typeface="Saira"/>
              </a:rPr>
              <a:t>Chức năng các tầng:</a:t>
            </a:r>
            <a:endParaRPr lang="vi-VN" b="0" i="0">
              <a:solidFill>
                <a:srgbClr val="000000"/>
              </a:solidFill>
              <a:effectLst/>
              <a:latin typeface="Saira"/>
            </a:endParaRPr>
          </a:p>
          <a:p>
            <a:pPr algn="l"/>
            <a:r>
              <a:rPr lang="vi-VN" b="0" i="0">
                <a:solidFill>
                  <a:srgbClr val="000000"/>
                </a:solidFill>
                <a:effectLst/>
                <a:latin typeface="Saira"/>
              </a:rPr>
              <a:t>Tầng 1: Tầng truy cập (Network Access Layer) tầng này có thể coi là một tầng riêng biệt hoặc cũng có thể tách nó thành 2 tầng vật lý và tầng liên két dữ liệu như trong mô hình OSI.Nó được sử dụng để truyền gói tin từ tầng mạng đến các Host trong mạng.Các thiết bị vật lý như : Switch, cáp mạng, card mạng HBA-Host Bus Adapter là các thành phần truy cập.</a:t>
            </a:r>
          </a:p>
          <a:p>
            <a:pPr algn="l"/>
            <a:r>
              <a:rPr lang="vi-VN" b="0" i="0">
                <a:solidFill>
                  <a:srgbClr val="000000"/>
                </a:solidFill>
                <a:effectLst/>
                <a:latin typeface="Saira"/>
              </a:rPr>
              <a:t>Tầng 2: Tầng mạng (Internet Layer) trên mô hình TCP/IP có vai trò chính là giải quyết vấn đề dẫn đến các gói tin đi qua các mạng để đến đúng đích.</a:t>
            </a:r>
          </a:p>
          <a:p>
            <a:pPr algn="l"/>
            <a:r>
              <a:rPr lang="vi-VN" b="0" i="0">
                <a:solidFill>
                  <a:srgbClr val="000000"/>
                </a:solidFill>
                <a:effectLst/>
                <a:latin typeface="Saira"/>
              </a:rPr>
              <a:t>Tầng 3: Tầng vận chuyển (Transport Layer) đảm nhiệm việc phân nhỏ các gói tin có kích thước lớn khi gửi và tập hợp lại khi nhận, tính toàn vẹn cho dữ liệu (không lỗi, không mất, đúng thứ tự) là yếu tố được đảm bảo.Nếu để ý thì bạn sẽ thất chức năng của tầng vận chuyển ở giao thức TCP/IP cũng giống với tầng vận chuyển của mô hình OSI.</a:t>
            </a:r>
          </a:p>
          <a:p>
            <a:pPr algn="l"/>
            <a:r>
              <a:rPr lang="vi-VN" b="0" i="0">
                <a:solidFill>
                  <a:srgbClr val="000000"/>
                </a:solidFill>
                <a:effectLst/>
                <a:latin typeface="Saira"/>
              </a:rPr>
              <a:t>Tầng 4: Tầng ứng dụng (Application Layer) là nơi các chương trình mạng như Web Browser,Mail User Agent làm việc để liên lạc giữa các node mạng.Do mô hình TCP/IP không có tầng nào nằm giữa các tầng ứng dụng và tầng vận chuyển, nên tầng Application của TCP/IP bao gồm các giao thức hoạt động như tầng trình diễn và giao dịch trong OSI.</a:t>
            </a:r>
          </a:p>
          <a:p>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13</a:t>
            </a:fld>
            <a:endParaRPr lang="vi-VN"/>
          </a:p>
        </p:txBody>
      </p:sp>
    </p:spTree>
    <p:extLst>
      <p:ext uri="{BB962C8B-B14F-4D97-AF65-F5344CB8AC3E}">
        <p14:creationId xmlns:p14="http://schemas.microsoft.com/office/powerpoint/2010/main" val="392323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1" i="0">
                <a:solidFill>
                  <a:srgbClr val="333333"/>
                </a:solidFill>
                <a:effectLst/>
                <a:latin typeface="Sarabun"/>
              </a:rPr>
              <a:t>HTTPS (Hypertext Transfer Protocol)</a:t>
            </a:r>
            <a:r>
              <a:rPr lang="vi-VN" b="0" i="0">
                <a:solidFill>
                  <a:srgbClr val="333333"/>
                </a:solidFill>
                <a:effectLst/>
                <a:latin typeface="Sarabun"/>
              </a:rPr>
              <a:t> là giao thức truyền tải siêu văn bản. Đây là giao thức tiêu chuẩn cho World Wide Web (www) để truyền tải dữ liệu dưới dạng văn bản, âm thanh, hình ảnh, video từ Web Server tới trình duyệt web của người dùng và ngược lại.</a:t>
            </a:r>
          </a:p>
          <a:p>
            <a:pPr algn="l"/>
            <a:r>
              <a:rPr lang="vi-VN" b="0" i="1">
                <a:effectLst/>
                <a:latin typeface="Muli"/>
              </a:rPr>
              <a:t>HTTPS là một giao thức ứng dụng của bộ giao thức TCP/IP (các giao thức nền tảng cho Internet). Bộ giao thức TCP/IP là một bộ các giao thức truyền thông cài đặt chồng giao thức mà Internet và hầu hết các mạng máy tính thương mại đang chạy trên đó. Bộ giao thức này được đặt theo tên hai giao thức chính là TCP (Transmission Control Protocol – Giao thức điều khiển truyền vận) và IP (Internet Protocol – Giao thức Internet).</a:t>
            </a:r>
            <a:endParaRPr lang="vi-VN" b="0">
              <a:effectLst/>
              <a:latin typeface="Muli"/>
            </a:endParaRPr>
          </a:p>
          <a:p>
            <a:r>
              <a:rPr lang="vi-VN" b="1" i="0">
                <a:solidFill>
                  <a:srgbClr val="333333"/>
                </a:solidFill>
                <a:effectLst/>
                <a:latin typeface="Sarabun"/>
              </a:rPr>
              <a:t>SSL (Secure Sockets Layer – tầng ổ bảo mật)</a:t>
            </a:r>
            <a:r>
              <a:rPr lang="vi-VN" b="0" i="0">
                <a:solidFill>
                  <a:srgbClr val="333333"/>
                </a:solidFill>
                <a:effectLst/>
                <a:latin typeface="Sarabun"/>
              </a:rPr>
              <a:t> hoặc </a:t>
            </a:r>
            <a:r>
              <a:rPr lang="vi-VN" b="1" i="0">
                <a:solidFill>
                  <a:srgbClr val="333333"/>
                </a:solidFill>
                <a:effectLst/>
                <a:latin typeface="Sarabun"/>
              </a:rPr>
              <a:t>TLS (Transport Layer Security – bảo mật tầng truyền tải)</a:t>
            </a:r>
            <a:r>
              <a:rPr lang="vi-VN" b="0" i="0">
                <a:solidFill>
                  <a:srgbClr val="333333"/>
                </a:solidFill>
                <a:effectLst/>
                <a:latin typeface="Sarabun"/>
              </a:rPr>
              <a:t>. </a:t>
            </a:r>
          </a:p>
          <a:p>
            <a:r>
              <a:rPr lang="vi-VN" b="0" i="0">
                <a:solidFill>
                  <a:srgbClr val="333333"/>
                </a:solidFill>
                <a:effectLst/>
                <a:latin typeface="Sarabun"/>
              </a:rPr>
              <a:t>Cả SSL và TLS đều sử dụng hệ thống PKI (Public Key Infrastructure -hạ tầng khóa công khai) không đối xứng. Hệ thống này sử dụng hai “khóa” để mã hóa thông tin liên lạc, “khóa công khai” (public key) và “khóa riêng” (private key). Bất cứ thứ gì được mã hóa bằng khóa công khai chỉ có thể được giải mã bởi khóa riêng và ngược lại. Các tiêu chuẩn này đảm bảo các nội dung sẽ được mã hóa trước khi truyền đi, và giải mã khi nhận. Điều này khiến hacker dù có chen ngang lấy được thông tin cũng không thể “hiểu” được thông tin đó.</a:t>
            </a:r>
            <a:endParaRPr lang="vi-VN"/>
          </a:p>
        </p:txBody>
      </p:sp>
      <p:sp>
        <p:nvSpPr>
          <p:cNvPr id="4" name="Chỗ dành sẵn cho Số hiệu Bản chiếu 3"/>
          <p:cNvSpPr>
            <a:spLocks noGrp="1"/>
          </p:cNvSpPr>
          <p:nvPr>
            <p:ph type="sldNum" sz="quarter" idx="5"/>
          </p:nvPr>
        </p:nvSpPr>
        <p:spPr/>
        <p:txBody>
          <a:bodyPr/>
          <a:lstStyle/>
          <a:p>
            <a:fld id="{D71019BD-3B23-45A2-9B72-AD6EF3B825F8}" type="slidenum">
              <a:rPr lang="vi-VN" smtClean="0"/>
              <a:t>14</a:t>
            </a:fld>
            <a:endParaRPr lang="vi-VN"/>
          </a:p>
        </p:txBody>
      </p:sp>
    </p:spTree>
    <p:extLst>
      <p:ext uri="{BB962C8B-B14F-4D97-AF65-F5344CB8AC3E}">
        <p14:creationId xmlns:p14="http://schemas.microsoft.com/office/powerpoint/2010/main" val="1292143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descr="图片包含 建筑物&#10;&#10;已生成高可信度的说明">
            <a:extLst>
              <a:ext uri="{FF2B5EF4-FFF2-40B4-BE49-F238E27FC236}">
                <a16:creationId xmlns:a16="http://schemas.microsoft.com/office/drawing/2014/main" id="{A9386425-C346-4DF8-BCF1-76253D3F7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2547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384A7-9667-464A-8B23-3651D2582A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C94EBEF-E946-43B0-B128-B52A64E999F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A41184-E84B-4342-80ED-472ADA9BEDB1}"/>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5" name="页脚占位符 4">
            <a:extLst>
              <a:ext uri="{FF2B5EF4-FFF2-40B4-BE49-F238E27FC236}">
                <a16:creationId xmlns:a16="http://schemas.microsoft.com/office/drawing/2014/main" id="{7B509F04-14BF-4B2C-920D-00F9E02855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AA78C0-0A96-487A-8D4C-02911B7A294B}"/>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18419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B2791C-D2FB-4C0B-A3D4-1A240D566D1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F079A07-EA13-4404-961E-DDF98032AA2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263776-7585-4B22-92CC-E2023A082E0E}"/>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5" name="页脚占位符 4">
            <a:extLst>
              <a:ext uri="{FF2B5EF4-FFF2-40B4-BE49-F238E27FC236}">
                <a16:creationId xmlns:a16="http://schemas.microsoft.com/office/drawing/2014/main" id="{8B657FBE-442D-496F-A4B9-353D5F1505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5B93D8-02DD-4E10-9324-1F4EABFBCC21}"/>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2499286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descr="图片包含 建筑物&#10;&#10;已生成高可信度的说明">
            <a:extLst>
              <a:ext uri="{FF2B5EF4-FFF2-40B4-BE49-F238E27FC236}">
                <a16:creationId xmlns:a16="http://schemas.microsoft.com/office/drawing/2014/main" id="{CB1EB994-819F-43D0-A233-5B18894C7B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descr="图片包含 植物, 蜥蜴&#10;&#10;已生成高可信度的说明">
            <a:extLst>
              <a:ext uri="{FF2B5EF4-FFF2-40B4-BE49-F238E27FC236}">
                <a16:creationId xmlns:a16="http://schemas.microsoft.com/office/drawing/2014/main" id="{E77A1EDE-06AE-4301-B9A5-859CB09134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052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30D55-45F4-4272-B84D-EC6C0D14A8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FE0FA8-D5F7-49DE-B0B3-4643971F41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473A4A5-AF5F-4355-A1E7-2C3320774FB8}"/>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5" name="页脚占位符 4">
            <a:extLst>
              <a:ext uri="{FF2B5EF4-FFF2-40B4-BE49-F238E27FC236}">
                <a16:creationId xmlns:a16="http://schemas.microsoft.com/office/drawing/2014/main" id="{575E816E-A815-4FB6-82CA-8A5BD65D58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AFF7E5-34A7-4B9D-B435-39DB0F8EA624}"/>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271310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31C14-909C-4578-9AED-479CC09B2A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CE2E24-A6AF-40E6-AB3D-763565D4A6F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EB04F9C-878F-4E6B-97E0-CD7152041D6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29F822-B51E-4AF0-8D1E-5760C256B1D1}"/>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6" name="页脚占位符 5">
            <a:extLst>
              <a:ext uri="{FF2B5EF4-FFF2-40B4-BE49-F238E27FC236}">
                <a16:creationId xmlns:a16="http://schemas.microsoft.com/office/drawing/2014/main" id="{A86B49B7-7AB0-4C83-92C4-CEF97D86C7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27C9EC-3514-47D1-A5CC-C75C227B1961}"/>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2307391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E681E-A15F-4DCD-86C0-93440F712D8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9CBF357-203F-45C7-861D-921A9375D3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E9E06C2-FE90-451A-8A4D-DBF04B4E03C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BCB43D9-5CB4-402A-93B2-3AE383E42B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0581E2A-A5EB-4D85-B8A4-20B8BE3CD3B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E0E6E5A-4B8E-4292-8D78-DE75A8A9F1B2}"/>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8" name="页脚占位符 7">
            <a:extLst>
              <a:ext uri="{FF2B5EF4-FFF2-40B4-BE49-F238E27FC236}">
                <a16:creationId xmlns:a16="http://schemas.microsoft.com/office/drawing/2014/main" id="{EB198CB3-F205-4EFC-9DEF-436F3EB8D5C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934D33-F75D-47CE-96A4-3E07757E51C8}"/>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360830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6A070-77D5-48A6-BF3F-E89A467D99F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5EC2AD-729C-4247-8D7A-1601E6A5BCB6}"/>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4" name="页脚占位符 3">
            <a:extLst>
              <a:ext uri="{FF2B5EF4-FFF2-40B4-BE49-F238E27FC236}">
                <a16:creationId xmlns:a16="http://schemas.microsoft.com/office/drawing/2014/main" id="{D6FDA811-7080-48CF-BE2E-0847EE4570A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F9BB50-64C4-4E9C-8EB7-3A2D70595AA2}"/>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930403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A7B1F4-EA0F-4BC5-ACAE-D68D525037DA}"/>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3" name="页脚占位符 2">
            <a:extLst>
              <a:ext uri="{FF2B5EF4-FFF2-40B4-BE49-F238E27FC236}">
                <a16:creationId xmlns:a16="http://schemas.microsoft.com/office/drawing/2014/main" id="{DDA2E713-2FCF-4E5E-A43B-8EC51D43183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ECA3E4B-1885-4B90-BE33-82CFCA67CE3F}"/>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219956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D0AD4-DA6C-456F-ADB5-7E2388372C9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E1F9C83-8057-4DA0-B7E4-4DD1542182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0531DB4-5AB9-49BD-897E-A799DD2B5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B43246-5E13-404B-B623-0DD0E3ECC11D}"/>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6" name="页脚占位符 5">
            <a:extLst>
              <a:ext uri="{FF2B5EF4-FFF2-40B4-BE49-F238E27FC236}">
                <a16:creationId xmlns:a16="http://schemas.microsoft.com/office/drawing/2014/main" id="{187782D5-2382-4D02-A1CF-286655661A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42F2C7-E46E-4334-A804-5C8B389C44B1}"/>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383929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57B3D-A447-4A3B-A89D-DE2B43C481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6F24BA0-C4DD-4836-9FB4-50D5790998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E26370-69DF-4282-94CD-4B36DD0F7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576572-231B-4B63-AE94-CE60E8483D30}"/>
              </a:ext>
            </a:extLst>
          </p:cNvPr>
          <p:cNvSpPr>
            <a:spLocks noGrp="1"/>
          </p:cNvSpPr>
          <p:nvPr>
            <p:ph type="dt" sz="half" idx="10"/>
          </p:nvPr>
        </p:nvSpPr>
        <p:spPr/>
        <p:txBody>
          <a:bodyPr/>
          <a:lstStyle/>
          <a:p>
            <a:fld id="{4324D3F9-A728-46AA-AFA5-829EC8F9346D}" type="datetimeFigureOut">
              <a:rPr lang="zh-CN" altLang="en-US" smtClean="0"/>
              <a:t>2021/7/28</a:t>
            </a:fld>
            <a:endParaRPr lang="zh-CN" altLang="en-US"/>
          </a:p>
        </p:txBody>
      </p:sp>
      <p:sp>
        <p:nvSpPr>
          <p:cNvPr id="6" name="页脚占位符 5">
            <a:extLst>
              <a:ext uri="{FF2B5EF4-FFF2-40B4-BE49-F238E27FC236}">
                <a16:creationId xmlns:a16="http://schemas.microsoft.com/office/drawing/2014/main" id="{BA471454-3693-4C50-9A9C-9F0A413483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6091A7-E635-4D07-891A-8B1E10010852}"/>
              </a:ext>
            </a:extLst>
          </p:cNvPr>
          <p:cNvSpPr>
            <a:spLocks noGrp="1"/>
          </p:cNvSpPr>
          <p:nvPr>
            <p:ph type="sldNum" sz="quarter" idx="12"/>
          </p:nvPr>
        </p:nvSpPr>
        <p:spPr/>
        <p:txBody>
          <a:body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113846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0E0668-9F5E-4856-9B05-88DC7BA14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A2C47AE-030E-4088-9465-6B86C0089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3124E69-4B18-40A0-827D-0D4685CAA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24D3F9-A728-46AA-AFA5-829EC8F9346D}" type="datetimeFigureOut">
              <a:rPr lang="zh-CN" altLang="en-US" smtClean="0"/>
              <a:t>2021/7/28</a:t>
            </a:fld>
            <a:endParaRPr lang="zh-CN" altLang="en-US"/>
          </a:p>
        </p:txBody>
      </p:sp>
      <p:sp>
        <p:nvSpPr>
          <p:cNvPr id="5" name="页脚占位符 4">
            <a:extLst>
              <a:ext uri="{FF2B5EF4-FFF2-40B4-BE49-F238E27FC236}">
                <a16:creationId xmlns:a16="http://schemas.microsoft.com/office/drawing/2014/main" id="{04875135-8D69-4641-9ECF-2F5A199AEF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885F82C-8ED1-4ADB-BD29-06FA92507A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4E31E7-F0B3-41CB-884E-CE3B66B78BC9}" type="slidenum">
              <a:rPr lang="zh-CN" altLang="en-US" smtClean="0"/>
              <a:t>‹#›</a:t>
            </a:fld>
            <a:endParaRPr lang="zh-CN" altLang="en-US"/>
          </a:p>
        </p:txBody>
      </p:sp>
    </p:spTree>
    <p:extLst>
      <p:ext uri="{BB962C8B-B14F-4D97-AF65-F5344CB8AC3E}">
        <p14:creationId xmlns:p14="http://schemas.microsoft.com/office/powerpoint/2010/main" val="4246146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22B86664-FA01-47F6-8320-556DCF3DF2B3}"/>
              </a:ext>
            </a:extLst>
          </p:cNvPr>
          <p:cNvSpPr/>
          <p:nvPr/>
        </p:nvSpPr>
        <p:spPr>
          <a:xfrm>
            <a:off x="3573710" y="604007"/>
            <a:ext cx="5436066" cy="5436066"/>
          </a:xfrm>
          <a:prstGeom prst="ellipse">
            <a:avLst/>
          </a:prstGeom>
          <a:solidFill>
            <a:srgbClr val="B7D7D8"/>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蜥蜴, 爬行动物&#10;&#10;已生成高可信度的说明">
            <a:extLst>
              <a:ext uri="{FF2B5EF4-FFF2-40B4-BE49-F238E27FC236}">
                <a16:creationId xmlns:a16="http://schemas.microsoft.com/office/drawing/2014/main" id="{D2B91EBE-8729-40DA-96A7-16E0A0196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a:extLst>
              <a:ext uri="{FF2B5EF4-FFF2-40B4-BE49-F238E27FC236}">
                <a16:creationId xmlns:a16="http://schemas.microsoft.com/office/drawing/2014/main" id="{B060C29B-BB6A-40EF-90E0-1F0A8109E4C7}"/>
              </a:ext>
            </a:extLst>
          </p:cNvPr>
          <p:cNvSpPr txBox="1"/>
          <p:nvPr/>
        </p:nvSpPr>
        <p:spPr>
          <a:xfrm>
            <a:off x="6199377" y="2133600"/>
            <a:ext cx="184731" cy="1107996"/>
          </a:xfrm>
          <a:prstGeom prst="rect">
            <a:avLst/>
          </a:prstGeom>
          <a:noFill/>
        </p:spPr>
        <p:txBody>
          <a:bodyPr wrap="none" rtlCol="0">
            <a:spAutoFit/>
          </a:bodyPr>
          <a:lstStyle/>
          <a:p>
            <a:pPr algn="ctr"/>
            <a:endParaRPr lang="zh-CN" altLang="en-US" sz="6600" b="1" dirty="0">
              <a:solidFill>
                <a:schemeClr val="bg1"/>
              </a:solidFill>
              <a:ea typeface="微软雅黑" panose="020B0503020204020204" pitchFamily="34" charset="-122"/>
            </a:endParaRPr>
          </a:p>
        </p:txBody>
      </p:sp>
      <p:pic>
        <p:nvPicPr>
          <p:cNvPr id="2" name="纯音乐 - 欢快纯音乐">
            <a:hlinkClick r:id="" action="ppaction://media"/>
            <a:extLst>
              <a:ext uri="{FF2B5EF4-FFF2-40B4-BE49-F238E27FC236}">
                <a16:creationId xmlns:a16="http://schemas.microsoft.com/office/drawing/2014/main" id="{C050C5AD-9E3F-49C6-B16F-93932DEB19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1953" y="-609600"/>
            <a:ext cx="609600" cy="609600"/>
          </a:xfrm>
          <a:prstGeom prst="rect">
            <a:avLst/>
          </a:prstGeom>
        </p:spPr>
      </p:pic>
      <p:pic>
        <p:nvPicPr>
          <p:cNvPr id="6" name="Picture 6">
            <a:extLst>
              <a:ext uri="{FF2B5EF4-FFF2-40B4-BE49-F238E27FC236}">
                <a16:creationId xmlns:a16="http://schemas.microsoft.com/office/drawing/2014/main" id="{D92A355F-B156-49E7-8003-DF98F58AA96F}"/>
              </a:ext>
            </a:extLst>
          </p:cNvPr>
          <p:cNvPicPr>
            <a:picLocks noChangeAspect="1"/>
          </p:cNvPicPr>
          <p:nvPr/>
        </p:nvPicPr>
        <p:blipFill>
          <a:blip r:embed="rId6" cstate="print"/>
          <a:stretch>
            <a:fillRect/>
          </a:stretch>
        </p:blipFill>
        <p:spPr>
          <a:xfrm>
            <a:off x="4978999" y="648216"/>
            <a:ext cx="2810217" cy="1936086"/>
          </a:xfrm>
          <a:prstGeom prst="rect">
            <a:avLst/>
          </a:prstGeom>
        </p:spPr>
      </p:pic>
      <p:sp>
        <p:nvSpPr>
          <p:cNvPr id="7" name="TextBox 5">
            <a:extLst>
              <a:ext uri="{FF2B5EF4-FFF2-40B4-BE49-F238E27FC236}">
                <a16:creationId xmlns:a16="http://schemas.microsoft.com/office/drawing/2014/main" id="{496F3AAD-E37E-4915-B891-705B6BD44300}"/>
              </a:ext>
            </a:extLst>
          </p:cNvPr>
          <p:cNvSpPr txBox="1"/>
          <p:nvPr/>
        </p:nvSpPr>
        <p:spPr>
          <a:xfrm>
            <a:off x="2736812" y="2628511"/>
            <a:ext cx="7566518" cy="984885"/>
          </a:xfrm>
          <a:prstGeom prst="rect">
            <a:avLst/>
          </a:prstGeom>
          <a:noFill/>
        </p:spPr>
        <p:txBody>
          <a:bodyPr wrap="square" rtlCol="0">
            <a:spAutoFit/>
          </a:bodyPr>
          <a:lstStyle/>
          <a:p>
            <a:r>
              <a:rPr lang="en-US" sz="3400">
                <a:latin typeface="Arial" panose="020B0604020202020204" pitchFamily="34" charset="0"/>
                <a:cs typeface="Arial" panose="020B0604020202020204" pitchFamily="34" charset="0"/>
              </a:rPr>
              <a:t>TRƯỜNG ĐẠI HỌC THỦ DẦU MỘT</a:t>
            </a:r>
          </a:p>
          <a:p>
            <a:pPr algn="ctr"/>
            <a:r>
              <a:rPr lang="en-US" sz="2400">
                <a:latin typeface="Arial" panose="020B0604020202020204" pitchFamily="34" charset="0"/>
                <a:cs typeface="Arial" panose="020B0604020202020204" pitchFamily="34" charset="0"/>
              </a:rPr>
              <a:t>VIỆN KỸ THUẬT - CÔNG NGHỆ</a:t>
            </a:r>
          </a:p>
        </p:txBody>
      </p:sp>
      <p:sp>
        <p:nvSpPr>
          <p:cNvPr id="11" name="TextBox 11">
            <a:extLst>
              <a:ext uri="{FF2B5EF4-FFF2-40B4-BE49-F238E27FC236}">
                <a16:creationId xmlns:a16="http://schemas.microsoft.com/office/drawing/2014/main" id="{939B080F-6B99-44D8-8D14-199817F93AC9}"/>
              </a:ext>
            </a:extLst>
          </p:cNvPr>
          <p:cNvSpPr txBox="1"/>
          <p:nvPr/>
        </p:nvSpPr>
        <p:spPr>
          <a:xfrm>
            <a:off x="3083368" y="3890671"/>
            <a:ext cx="6601478" cy="461665"/>
          </a:xfrm>
          <a:prstGeom prst="rect">
            <a:avLst/>
          </a:prstGeom>
          <a:noFill/>
        </p:spPr>
        <p:txBody>
          <a:bodyPr wrap="square" rtlCol="0">
            <a:spAutoFit/>
          </a:bodyPr>
          <a:lstStyle/>
          <a:p>
            <a:pPr algn="ctr"/>
            <a:r>
              <a:rPr lang="vi-VN" sz="2400" b="1" i="0">
                <a:effectLst/>
                <a:latin typeface="Times New Roman" panose="02020603050405020304" pitchFamily="18" charset="0"/>
                <a:cs typeface="Times New Roman" panose="02020603050405020304" pitchFamily="18" charset="0"/>
              </a:rPr>
              <a:t>PHÁT TRIỂN PHẦN MỀM NHÚNG</a:t>
            </a:r>
            <a:endParaRPr lang="en-US" sz="2400" b="1">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2E316097-0471-4B4E-A780-7C2DB1A9ABED}"/>
              </a:ext>
            </a:extLst>
          </p:cNvPr>
          <p:cNvSpPr txBox="1"/>
          <p:nvPr/>
        </p:nvSpPr>
        <p:spPr>
          <a:xfrm>
            <a:off x="7197438" y="6359777"/>
            <a:ext cx="5250105" cy="695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Arial" panose="020B0604020202020204" pitchFamily="34" charset="0"/>
                <a:cs typeface="Arial" panose="020B0604020202020204" pitchFamily="34" charset="0"/>
              </a:rPr>
              <a:t>GVHD: ThS. TRỊNH QUỐC THANH</a:t>
            </a:r>
          </a:p>
        </p:txBody>
      </p:sp>
    </p:spTree>
    <p:extLst>
      <p:ext uri="{BB962C8B-B14F-4D97-AF65-F5344CB8AC3E}">
        <p14:creationId xmlns:p14="http://schemas.microsoft.com/office/powerpoint/2010/main" val="37222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par>
                          <p:cTn id="18" fill="hold">
                            <p:stCondLst>
                              <p:cond delay="3000"/>
                            </p:stCondLst>
                            <p:childTnLst>
                              <p:par>
                                <p:cTn id="19" presetID="41" presetClass="entr" presetSubtype="0" fill="hold" grpId="0" nodeType="afterEffect" nodePh="1">
                                  <p:stCondLst>
                                    <p:cond delay="0"/>
                                  </p:stCondLst>
                                  <p:endCondLst>
                                    <p:cond evt="begin" delay="0">
                                      <p:tn val="19"/>
                                    </p:cond>
                                  </p:endCondLst>
                                  <p:iterate type="lt">
                                    <p:tmPct val="10000"/>
                                  </p:iterate>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0"/>
                                        </p:tgtEl>
                                        <p:attrNameLst>
                                          <p:attrName>ppt_y</p:attrName>
                                        </p:attrNameLst>
                                      </p:cBhvr>
                                      <p:tavLst>
                                        <p:tav tm="0">
                                          <p:val>
                                            <p:strVal val="#ppt_y"/>
                                          </p:val>
                                        </p:tav>
                                        <p:tav tm="100000">
                                          <p:val>
                                            <p:strVal val="#ppt_y"/>
                                          </p:val>
                                        </p:tav>
                                      </p:tavLst>
                                    </p:anim>
                                    <p:anim calcmode="lin" valueType="num">
                                      <p:cBhvr>
                                        <p:cTn id="2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0"/>
                                        </p:tgtEl>
                                      </p:cBhvr>
                                    </p:animEffect>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0" numSld="999" showWhenStopped="0">
                <p:cTn id="44" repeatCount="indefinite" fill="hold" display="0">
                  <p:stCondLst>
                    <p:cond delay="indefinite"/>
                  </p:stCondLst>
                  <p:endCondLst>
                    <p:cond evt="onStopAudio" delay="0">
                      <p:tgtEl>
                        <p:sldTgt/>
                      </p:tgtEl>
                    </p:cond>
                  </p:endCondLst>
                </p:cTn>
                <p:tgtEl>
                  <p:spTgt spid="2"/>
                </p:tgtEl>
              </p:cMediaNode>
            </p:audio>
          </p:childTnLst>
        </p:cTn>
      </p:par>
    </p:tnLst>
    <p:bldLst>
      <p:bldP spid="9" grpId="0" animBg="1"/>
      <p:bldP spid="10" grpId="0"/>
      <p:bldP spid="7"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231F34D8-4D6D-48DC-ACFE-709FCE52CC21}"/>
              </a:ext>
            </a:extLst>
          </p:cNvPr>
          <p:cNvSpPr txBox="1"/>
          <p:nvPr/>
        </p:nvSpPr>
        <p:spPr>
          <a:xfrm>
            <a:off x="2178" y="0"/>
            <a:ext cx="12189822" cy="3200876"/>
          </a:xfrm>
          <a:prstGeom prst="rect">
            <a:avLst/>
          </a:prstGeom>
          <a:noFill/>
        </p:spPr>
        <p:txBody>
          <a:bodyPr wrap="square">
            <a:spAutoFit/>
          </a:bodyPr>
          <a:lstStyle/>
          <a:p>
            <a:pPr>
              <a:lnSpc>
                <a:spcPct val="150000"/>
              </a:lnSpc>
              <a:spcBef>
                <a:spcPts val="600"/>
              </a:spcBef>
              <a:spcAft>
                <a:spcPts val="12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Ngày viết: 21/05/2019</a:t>
            </a:r>
            <a:endParaRPr lang="vi-VN" sz="16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Nội dung: Mô hình cảm biến khí gas có lưu đồ giải thuật rõ ràng, độ nhạy cao. Bên cạnh đó mô hình khá đơn giản, không có cảnh báo từ xa, chỉ có đèn cảnh báo.</a:t>
            </a:r>
            <a:endParaRPr lang="vi-VN" sz="16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Ngày viết: 01/02/2018</a:t>
            </a:r>
            <a:endParaRPr lang="vi-VN" sz="16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a:effectLst/>
                <a:latin typeface="Times New Roman" panose="02020603050405020304" pitchFamily="18" charset="0"/>
                <a:ea typeface="Calibri" panose="020F0502020204030204" pitchFamily="34" charset="0"/>
              </a:rPr>
              <a:t>- Nội dung: Hướng dẫn cụ thể cách kết nối phần cứng, phần code đơn giản nhưng tối ưu. Mô hình hiển thị giá trị thông số cảm biến chính xác trên màn hình LCD. Tuy nhiên, mô hình chỉ hướng dẫn kết nối cơ bản các thiết bị chứ chưa thật sự tối ưu, mạch không có cảnh báo chỉ có hiển thị thông số cảm biến.</a:t>
            </a:r>
            <a:endParaRPr lang="vi-VN"/>
          </a:p>
        </p:txBody>
      </p:sp>
      <p:sp>
        <p:nvSpPr>
          <p:cNvPr id="8" name="Hộp Văn bản 7">
            <a:extLst>
              <a:ext uri="{FF2B5EF4-FFF2-40B4-BE49-F238E27FC236}">
                <a16:creationId xmlns:a16="http://schemas.microsoft.com/office/drawing/2014/main" id="{DD5EEF1A-EF83-457D-BF70-CEABFE607C65}"/>
              </a:ext>
            </a:extLst>
          </p:cNvPr>
          <p:cNvSpPr txBox="1"/>
          <p:nvPr/>
        </p:nvSpPr>
        <p:spPr>
          <a:xfrm>
            <a:off x="0" y="6060691"/>
            <a:ext cx="11756571" cy="646331"/>
          </a:xfrm>
          <a:prstGeom prst="rect">
            <a:avLst/>
          </a:prstGeom>
          <a:noFill/>
        </p:spPr>
        <p:txBody>
          <a:bodyPr wrap="square">
            <a:spAutoFit/>
          </a:bodyPr>
          <a:lstStyle/>
          <a:p>
            <a:r>
              <a:rPr lang="vi-VN"/>
              <a:t>https://tailieu.vn/doc/do-an-tot-nghiep-thiet-ke-va-thi-cong-he-thong-canh-bao-phong-chong-hoa-hoan-va-ro-ri-khi-gas-2187233.html</a:t>
            </a:r>
          </a:p>
        </p:txBody>
      </p:sp>
    </p:spTree>
    <p:extLst>
      <p:ext uri="{BB962C8B-B14F-4D97-AF65-F5344CB8AC3E}">
        <p14:creationId xmlns:p14="http://schemas.microsoft.com/office/powerpoint/2010/main" val="2944382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D121A88B-C7F7-4F2B-A8F2-22F4C66A03E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931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ổng Com RS232 là gì và những vấn đề liên quan cần phải biết">
            <a:extLst>
              <a:ext uri="{FF2B5EF4-FFF2-40B4-BE49-F238E27FC236}">
                <a16:creationId xmlns:a16="http://schemas.microsoft.com/office/drawing/2014/main" id="{7D56CA5B-F05F-4B32-9830-4B4F4C986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41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F4FACAFF-27CE-4865-BF94-E9D8B62E4882}"/>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78625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BB3F8073-80BF-4EAB-B4E8-3FCE4955A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4A1E9057-B9F6-4C3F-8E6E-2B4AD8D3D383}"/>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62167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65D96C4D-042E-4338-A017-8D81AAFFF74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298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植物, 树叶, 蕨&#10;&#10;已生成极高可信度的说明">
            <a:extLst>
              <a:ext uri="{FF2B5EF4-FFF2-40B4-BE49-F238E27FC236}">
                <a16:creationId xmlns:a16="http://schemas.microsoft.com/office/drawing/2014/main" id="{F1C65932-4027-4C98-AD64-C137851DB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1524000"/>
            <a:ext cx="12192000" cy="5334000"/>
          </a:xfrm>
          <a:prstGeom prst="rect">
            <a:avLst/>
          </a:prstGeom>
        </p:spPr>
      </p:pic>
      <p:sp>
        <p:nvSpPr>
          <p:cNvPr id="3" name="文本框 2">
            <a:extLst>
              <a:ext uri="{FF2B5EF4-FFF2-40B4-BE49-F238E27FC236}">
                <a16:creationId xmlns:a16="http://schemas.microsoft.com/office/drawing/2014/main" id="{D6E1EC2C-EECE-448A-B3F6-35040021CFDE}"/>
              </a:ext>
            </a:extLst>
          </p:cNvPr>
          <p:cNvSpPr txBox="1"/>
          <p:nvPr/>
        </p:nvSpPr>
        <p:spPr>
          <a:xfrm>
            <a:off x="215900" y="1569521"/>
            <a:ext cx="2682145" cy="2646878"/>
          </a:xfrm>
          <a:prstGeom prst="rect">
            <a:avLst/>
          </a:prstGeom>
          <a:noFill/>
        </p:spPr>
        <p:txBody>
          <a:bodyPr wrap="none" rtlCol="0">
            <a:spAutoFit/>
          </a:bodyPr>
          <a:lstStyle/>
          <a:p>
            <a:r>
              <a:rPr lang="en-US" altLang="zh-CN" sz="16600">
                <a:solidFill>
                  <a:schemeClr val="bg1"/>
                </a:solidFill>
                <a:latin typeface="微软雅黑" panose="020B0503020204020204" pitchFamily="34" charset="-122"/>
                <a:ea typeface="微软雅黑" panose="020B0503020204020204" pitchFamily="34" charset="-122"/>
              </a:rPr>
              <a:t>03</a:t>
            </a:r>
            <a:endParaRPr lang="zh-CN" altLang="en-US" sz="16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BB1E18C-9A13-488A-AB03-6563573DAE88}"/>
              </a:ext>
            </a:extLst>
          </p:cNvPr>
          <p:cNvSpPr/>
          <p:nvPr/>
        </p:nvSpPr>
        <p:spPr>
          <a:xfrm>
            <a:off x="5236250" y="1694683"/>
            <a:ext cx="5907579" cy="646331"/>
          </a:xfrm>
          <a:prstGeom prst="rect">
            <a:avLst/>
          </a:prstGeom>
        </p:spPr>
        <p:txBody>
          <a:bodyPr wrap="none">
            <a:spAutoFit/>
          </a:bodyPr>
          <a:lstStyle/>
          <a:p>
            <a:r>
              <a:rPr lang="en-US" altLang="zh-CN" sz="3600" b="1">
                <a:solidFill>
                  <a:schemeClr val="bg1"/>
                </a:solidFill>
                <a:latin typeface="微软雅黑" panose="020B0503020204020204" pitchFamily="34" charset="-122"/>
                <a:ea typeface="微软雅黑" panose="020B0503020204020204" pitchFamily="34" charset="-122"/>
              </a:rPr>
              <a:t>SƠ LƯỢC VỀ PHẦN CỨNG</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605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13FE0BBE-DFD0-46AD-8EAE-14ADA157537C}"/>
              </a:ext>
            </a:extLst>
          </p:cNvPr>
          <p:cNvSpPr txBox="1"/>
          <p:nvPr/>
        </p:nvSpPr>
        <p:spPr>
          <a:xfrm>
            <a:off x="1661432" y="4044434"/>
            <a:ext cx="6098720" cy="369332"/>
          </a:xfrm>
          <a:prstGeom prst="rect">
            <a:avLst/>
          </a:prstGeom>
          <a:noFill/>
        </p:spPr>
        <p:txBody>
          <a:bodyPr wrap="square">
            <a:spAutoFit/>
          </a:bodyPr>
          <a:lstStyle/>
          <a:p>
            <a:r>
              <a:rPr lang="en-US"/>
              <a:t>Sơ đồ chân kit Wifi ESP8266 NodeMCU</a:t>
            </a:r>
            <a:endParaRPr lang="vi-VN"/>
          </a:p>
        </p:txBody>
      </p:sp>
      <p:sp>
        <p:nvSpPr>
          <p:cNvPr id="7" name="Hộp Văn bản 6">
            <a:extLst>
              <a:ext uri="{FF2B5EF4-FFF2-40B4-BE49-F238E27FC236}">
                <a16:creationId xmlns:a16="http://schemas.microsoft.com/office/drawing/2014/main" id="{1FA06EE6-5CF5-4ECE-BE26-002808750C67}"/>
              </a:ext>
            </a:extLst>
          </p:cNvPr>
          <p:cNvSpPr txBox="1"/>
          <p:nvPr/>
        </p:nvSpPr>
        <p:spPr>
          <a:xfrm>
            <a:off x="5923189" y="146957"/>
            <a:ext cx="6098720" cy="5940088"/>
          </a:xfrm>
          <a:prstGeom prst="rect">
            <a:avLst/>
          </a:prstGeom>
          <a:noFill/>
        </p:spPr>
        <p:txBody>
          <a:bodyPr wrap="square">
            <a:spAutoFit/>
          </a:bodyPr>
          <a:lstStyle/>
          <a:p>
            <a:r>
              <a:rPr lang="vi-VN" sz="2000">
                <a:latin typeface="Times New Roman" panose="02020603050405020304" pitchFamily="18" charset="0"/>
                <a:cs typeface="Times New Roman" panose="02020603050405020304" pitchFamily="18" charset="0"/>
              </a:rPr>
              <a:t>Thông số kỹ thuật</a:t>
            </a:r>
          </a:p>
          <a:p>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Chip: ESP8266 Wifi SoC (ESP-12)</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Bộ nhớ Flash: 4MB</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Ăng-ten: ăng-ten PCB</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Giao thức kết nối ngoại vi: UART / SPI / I2C / SDIO / GPIO / ADC / PWM</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Wifi protocol: IEEE 802.11 b / g / n</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Dải tần số: 2.4G ~ 2.5G (2400M ~ 2483.5M)</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Chế độ WIFI:Station / SoftAP / SoftAP+Station</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Giao tiếp: Cable Micro USB</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Hỗ trợ bảo mật: WPA/WPA2</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Tích hợp: TCP/IP</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Lập trình trên các ngôn ngữ: C/C++, Micropython, NodeMCU – Lua</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Điện áp hoạt động: 5V</a:t>
            </a:r>
            <a:endParaRPr lang="vi-VN"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 Mức logic: 3V</a:t>
            </a:r>
            <a:endParaRPr lang="vi-VN" sz="2000">
              <a:latin typeface="Times New Roman" panose="02020603050405020304" pitchFamily="18" charset="0"/>
              <a:cs typeface="Times New Roman" panose="02020603050405020304" pitchFamily="18" charset="0"/>
            </a:endParaRPr>
          </a:p>
          <a:p>
            <a:pPr marL="342900" indent="-342900">
              <a:buFontTx/>
              <a:buChar char="-"/>
            </a:pPr>
            <a:r>
              <a:rPr lang="en-US" sz="2000">
                <a:latin typeface="Times New Roman" panose="02020603050405020304" pitchFamily="18" charset="0"/>
                <a:cs typeface="Times New Roman" panose="02020603050405020304" pitchFamily="18" charset="0"/>
              </a:rPr>
              <a:t>Số chân I/O: 11 (tất cả các chân I/O đều có Interrupt/PWM/I2C/One-wire, trừ chân D0)</a:t>
            </a:r>
          </a:p>
          <a:p>
            <a:pPr marL="342900" indent="-342900">
              <a:buFontTx/>
              <a:buChar char="-"/>
            </a:pPr>
            <a:r>
              <a:rPr lang="en-US"/>
              <a:t>Kích thước: 48.26mm x 25.4mm</a:t>
            </a:r>
            <a:endParaRPr lang="vi-VN" sz="2000">
              <a:latin typeface="Times New Roman" panose="02020603050405020304" pitchFamily="18" charset="0"/>
              <a:cs typeface="Times New Roman" panose="02020603050405020304" pitchFamily="18" charset="0"/>
            </a:endParaRPr>
          </a:p>
        </p:txBody>
      </p:sp>
      <p:pic>
        <p:nvPicPr>
          <p:cNvPr id="6" name="Picture 183">
            <a:extLst>
              <a:ext uri="{FF2B5EF4-FFF2-40B4-BE49-F238E27FC236}">
                <a16:creationId xmlns:a16="http://schemas.microsoft.com/office/drawing/2014/main" id="{1560F077-5EBA-49E3-8E0F-A7EB44700CE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5231" y="1188720"/>
            <a:ext cx="3825240" cy="2855714"/>
          </a:xfrm>
          <a:prstGeom prst="rect">
            <a:avLst/>
          </a:prstGeom>
          <a:noFill/>
        </p:spPr>
      </p:pic>
    </p:spTree>
    <p:extLst>
      <p:ext uri="{BB962C8B-B14F-4D97-AF65-F5344CB8AC3E}">
        <p14:creationId xmlns:p14="http://schemas.microsoft.com/office/powerpoint/2010/main" val="288563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13FE0BBE-DFD0-46AD-8EAE-14ADA157537C}"/>
              </a:ext>
            </a:extLst>
          </p:cNvPr>
          <p:cNvSpPr txBox="1"/>
          <p:nvPr/>
        </p:nvSpPr>
        <p:spPr>
          <a:xfrm>
            <a:off x="1661432" y="3598511"/>
            <a:ext cx="3515360" cy="369332"/>
          </a:xfrm>
          <a:prstGeom prst="rect">
            <a:avLst/>
          </a:prstGeom>
          <a:noFill/>
        </p:spPr>
        <p:txBody>
          <a:bodyPr wrap="square">
            <a:spAutoFit/>
          </a:bodyPr>
          <a:lstStyle/>
          <a:p>
            <a:r>
              <a:rPr lang="en-US" sz="1800">
                <a:effectLst/>
                <a:latin typeface="Times New Roman" panose="02020603050405020304" pitchFamily="18" charset="0"/>
                <a:ea typeface="Calibri" panose="020F0502020204030204" pitchFamily="34" charset="0"/>
              </a:rPr>
              <a:t>Module cản biến khí gas MQ-2</a:t>
            </a:r>
            <a:endParaRPr lang="vi-VN"/>
          </a:p>
        </p:txBody>
      </p:sp>
      <p:sp>
        <p:nvSpPr>
          <p:cNvPr id="7" name="Hộp Văn bản 6">
            <a:extLst>
              <a:ext uri="{FF2B5EF4-FFF2-40B4-BE49-F238E27FC236}">
                <a16:creationId xmlns:a16="http://schemas.microsoft.com/office/drawing/2014/main" id="{1FA06EE6-5CF5-4ECE-BE26-002808750C67}"/>
              </a:ext>
            </a:extLst>
          </p:cNvPr>
          <p:cNvSpPr txBox="1"/>
          <p:nvPr/>
        </p:nvSpPr>
        <p:spPr>
          <a:xfrm>
            <a:off x="6019800" y="1290187"/>
            <a:ext cx="6098720" cy="2677656"/>
          </a:xfrm>
          <a:prstGeom prst="rect">
            <a:avLst/>
          </a:prstGeom>
          <a:noFill/>
        </p:spPr>
        <p:txBody>
          <a:bodyPr wrap="square">
            <a:spAutoFit/>
          </a:bodyPr>
          <a:lstStyle/>
          <a:p>
            <a:r>
              <a:rPr lang="vi-VN" sz="2400"/>
              <a:t>Thông số kỹ thuật </a:t>
            </a:r>
          </a:p>
          <a:p>
            <a:r>
              <a:rPr lang="vi-VN" sz="2400"/>
              <a:t>Phạm vi phát hiện: 300-10000ppm </a:t>
            </a:r>
          </a:p>
          <a:p>
            <a:r>
              <a:rPr lang="vi-VN" sz="2400"/>
              <a:t>Thời gian đáp ứng: ≤10s </a:t>
            </a:r>
          </a:p>
          <a:p>
            <a:r>
              <a:rPr lang="vi-VN" sz="2400"/>
              <a:t>Thời gian phục hồi: ≤30s </a:t>
            </a:r>
          </a:p>
          <a:p>
            <a:r>
              <a:rPr lang="vi-VN" sz="2400"/>
              <a:t>Dòng tiêu thụ khí nóng: ≤180mA </a:t>
            </a:r>
          </a:p>
          <a:p>
            <a:r>
              <a:rPr lang="vi-VN" sz="2400"/>
              <a:t>Điện áp khí nóng: 5V±0.2V </a:t>
            </a:r>
          </a:p>
          <a:p>
            <a:r>
              <a:rPr lang="vi-VN" sz="2400"/>
              <a:t>Điện áp đó: ≤24V</a:t>
            </a:r>
            <a:endParaRPr lang="vi-VN" sz="2400">
              <a:latin typeface="Times New Roman" panose="02020603050405020304" pitchFamily="18" charset="0"/>
              <a:cs typeface="Times New Roman" panose="02020603050405020304" pitchFamily="18" charset="0"/>
            </a:endParaRPr>
          </a:p>
        </p:txBody>
      </p:sp>
      <p:pic>
        <p:nvPicPr>
          <p:cNvPr id="8" name="Picture 180" descr="Hướng dẫn sử dụng cảm biến khí GAS (MQ2) với Arduino | Cộng đồng ...">
            <a:extLst>
              <a:ext uri="{FF2B5EF4-FFF2-40B4-BE49-F238E27FC236}">
                <a16:creationId xmlns:a16="http://schemas.microsoft.com/office/drawing/2014/main" id="{3501D3A5-FD5E-47DE-88C4-1CC7A7B5F6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01206" y="1485785"/>
            <a:ext cx="3515360" cy="1895475"/>
          </a:xfrm>
          <a:prstGeom prst="rect">
            <a:avLst/>
          </a:prstGeom>
          <a:noFill/>
          <a:ln>
            <a:noFill/>
          </a:ln>
        </p:spPr>
      </p:pic>
    </p:spTree>
    <p:extLst>
      <p:ext uri="{BB962C8B-B14F-4D97-AF65-F5344CB8AC3E}">
        <p14:creationId xmlns:p14="http://schemas.microsoft.com/office/powerpoint/2010/main" val="24002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22B86664-FA01-47F6-8320-556DCF3DF2B3}"/>
              </a:ext>
            </a:extLst>
          </p:cNvPr>
          <p:cNvSpPr/>
          <p:nvPr/>
        </p:nvSpPr>
        <p:spPr>
          <a:xfrm>
            <a:off x="3573710" y="604007"/>
            <a:ext cx="5436066" cy="5436066"/>
          </a:xfrm>
          <a:prstGeom prst="ellipse">
            <a:avLst/>
          </a:prstGeom>
          <a:solidFill>
            <a:srgbClr val="B7D7D8"/>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蜥蜴, 爬行动物&#10;&#10;已生成高可信度的说明">
            <a:extLst>
              <a:ext uri="{FF2B5EF4-FFF2-40B4-BE49-F238E27FC236}">
                <a16:creationId xmlns:a16="http://schemas.microsoft.com/office/drawing/2014/main" id="{D2B91EBE-8729-40DA-96A7-16E0A0196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5" y="0"/>
            <a:ext cx="12192000" cy="6858000"/>
          </a:xfrm>
          <a:prstGeom prst="rect">
            <a:avLst/>
          </a:prstGeom>
        </p:spPr>
      </p:pic>
      <p:sp>
        <p:nvSpPr>
          <p:cNvPr id="10" name="文本框 9">
            <a:extLst>
              <a:ext uri="{FF2B5EF4-FFF2-40B4-BE49-F238E27FC236}">
                <a16:creationId xmlns:a16="http://schemas.microsoft.com/office/drawing/2014/main" id="{B060C29B-BB6A-40EF-90E0-1F0A8109E4C7}"/>
              </a:ext>
            </a:extLst>
          </p:cNvPr>
          <p:cNvSpPr txBox="1"/>
          <p:nvPr/>
        </p:nvSpPr>
        <p:spPr>
          <a:xfrm>
            <a:off x="6199377" y="2133600"/>
            <a:ext cx="184731" cy="1107996"/>
          </a:xfrm>
          <a:prstGeom prst="rect">
            <a:avLst/>
          </a:prstGeom>
          <a:noFill/>
        </p:spPr>
        <p:txBody>
          <a:bodyPr wrap="none" rtlCol="0">
            <a:spAutoFit/>
          </a:bodyPr>
          <a:lstStyle/>
          <a:p>
            <a:pPr algn="ctr"/>
            <a:endParaRPr lang="zh-CN" altLang="en-US" sz="6600" b="1" dirty="0">
              <a:solidFill>
                <a:schemeClr val="bg1"/>
              </a:solidFill>
              <a:ea typeface="微软雅黑" panose="020B0503020204020204" pitchFamily="34" charset="-122"/>
            </a:endParaRPr>
          </a:p>
        </p:txBody>
      </p:sp>
      <p:pic>
        <p:nvPicPr>
          <p:cNvPr id="2" name="纯音乐 - 欢快纯音乐">
            <a:hlinkClick r:id="" action="ppaction://media"/>
            <a:extLst>
              <a:ext uri="{FF2B5EF4-FFF2-40B4-BE49-F238E27FC236}">
                <a16:creationId xmlns:a16="http://schemas.microsoft.com/office/drawing/2014/main" id="{C050C5AD-9E3F-49C6-B16F-93932DEB19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1953" y="-609600"/>
            <a:ext cx="609600" cy="609600"/>
          </a:xfrm>
          <a:prstGeom prst="rect">
            <a:avLst/>
          </a:prstGeom>
        </p:spPr>
      </p:pic>
      <p:sp>
        <p:nvSpPr>
          <p:cNvPr id="7" name="TextBox 5">
            <a:extLst>
              <a:ext uri="{FF2B5EF4-FFF2-40B4-BE49-F238E27FC236}">
                <a16:creationId xmlns:a16="http://schemas.microsoft.com/office/drawing/2014/main" id="{496F3AAD-E37E-4915-B891-705B6BD44300}"/>
              </a:ext>
            </a:extLst>
          </p:cNvPr>
          <p:cNvSpPr txBox="1"/>
          <p:nvPr/>
        </p:nvSpPr>
        <p:spPr>
          <a:xfrm>
            <a:off x="2508483" y="1943046"/>
            <a:ext cx="7566518" cy="615553"/>
          </a:xfrm>
          <a:prstGeom prst="rect">
            <a:avLst/>
          </a:prstGeom>
          <a:noFill/>
        </p:spPr>
        <p:txBody>
          <a:bodyPr wrap="square" rtlCol="0">
            <a:spAutoFit/>
          </a:bodyPr>
          <a:lstStyle/>
          <a:p>
            <a:pPr algn="ctr"/>
            <a:r>
              <a:rPr lang="en-US" sz="3400">
                <a:latin typeface="Arial" panose="020B0604020202020204" pitchFamily="34" charset="0"/>
                <a:cs typeface="Arial" panose="020B0604020202020204" pitchFamily="34" charset="0"/>
              </a:rPr>
              <a:t>Nhóm 17 </a:t>
            </a:r>
            <a:endParaRPr lang="en-US" sz="2400">
              <a:latin typeface="Arial" panose="020B0604020202020204" pitchFamily="34" charset="0"/>
              <a:cs typeface="Arial" panose="020B0604020202020204" pitchFamily="34" charset="0"/>
            </a:endParaRPr>
          </a:p>
        </p:txBody>
      </p:sp>
      <p:sp>
        <p:nvSpPr>
          <p:cNvPr id="11" name="TextBox 11">
            <a:extLst>
              <a:ext uri="{FF2B5EF4-FFF2-40B4-BE49-F238E27FC236}">
                <a16:creationId xmlns:a16="http://schemas.microsoft.com/office/drawing/2014/main" id="{939B080F-6B99-44D8-8D14-199817F93AC9}"/>
              </a:ext>
            </a:extLst>
          </p:cNvPr>
          <p:cNvSpPr txBox="1"/>
          <p:nvPr/>
        </p:nvSpPr>
        <p:spPr>
          <a:xfrm>
            <a:off x="2991003" y="2996368"/>
            <a:ext cx="6601478" cy="1538883"/>
          </a:xfrm>
          <a:prstGeom prst="rect">
            <a:avLst/>
          </a:prstGeom>
          <a:noFill/>
        </p:spPr>
        <p:txBody>
          <a:bodyPr wrap="square" rtlCol="0">
            <a:spAutoFit/>
          </a:bodyPr>
          <a:lstStyle/>
          <a:p>
            <a:pPr algn="ctr"/>
            <a:r>
              <a:rPr lang="vi-VN" sz="3400" b="1" i="0">
                <a:effectLst/>
                <a:latin typeface="Times New Roman" panose="02020603050405020304" pitchFamily="18" charset="0"/>
                <a:cs typeface="Times New Roman" panose="02020603050405020304" pitchFamily="18" charset="0"/>
              </a:rPr>
              <a:t>Chủ đề thuyết trình </a:t>
            </a:r>
          </a:p>
          <a:p>
            <a:pPr algn="ctr"/>
            <a:r>
              <a:rPr lang="vi-VN" sz="3000" b="1">
                <a:latin typeface="Times New Roman" panose="02020603050405020304" pitchFamily="18" charset="0"/>
                <a:cs typeface="Times New Roman" panose="02020603050405020304" pitchFamily="18" charset="0"/>
              </a:rPr>
              <a:t>HỆ THỐNG CẢNH BÁO HỎA HOẠN VÀ KHÍ ĐỘC</a:t>
            </a:r>
          </a:p>
        </p:txBody>
      </p:sp>
      <p:sp>
        <p:nvSpPr>
          <p:cNvPr id="12" name="Title 1">
            <a:extLst>
              <a:ext uri="{FF2B5EF4-FFF2-40B4-BE49-F238E27FC236}">
                <a16:creationId xmlns:a16="http://schemas.microsoft.com/office/drawing/2014/main" id="{2E316097-0471-4B4E-A780-7C2DB1A9ABED}"/>
              </a:ext>
            </a:extLst>
          </p:cNvPr>
          <p:cNvSpPr txBox="1"/>
          <p:nvPr/>
        </p:nvSpPr>
        <p:spPr>
          <a:xfrm>
            <a:off x="6886500" y="6300058"/>
            <a:ext cx="5250105" cy="695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latin typeface="Arial" panose="020B0604020202020204" pitchFamily="34" charset="0"/>
                <a:cs typeface="Arial" panose="020B0604020202020204" pitchFamily="34" charset="0"/>
              </a:rPr>
              <a:t>GVHD: ThS.TRỊNH QUỐC THANH</a:t>
            </a:r>
          </a:p>
        </p:txBody>
      </p:sp>
    </p:spTree>
    <p:extLst>
      <p:ext uri="{BB962C8B-B14F-4D97-AF65-F5344CB8AC3E}">
        <p14:creationId xmlns:p14="http://schemas.microsoft.com/office/powerpoint/2010/main" val="239624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childTnLst>
                          </p:cTn>
                        </p:par>
                        <p:par>
                          <p:cTn id="17" fill="hold">
                            <p:stCondLst>
                              <p:cond delay="3000"/>
                            </p:stCondLst>
                            <p:childTnLst>
                              <p:par>
                                <p:cTn id="18" presetID="41" presetClass="entr" presetSubtype="0" fill="hold" grpId="0" nodeType="afterEffect" nodePh="1">
                                  <p:stCondLst>
                                    <p:cond delay="0"/>
                                  </p:stCondLst>
                                  <p:endCondLst>
                                    <p:cond evt="begin" delay="0">
                                      <p:tn val="18"/>
                                    </p:cond>
                                  </p:endCondLst>
                                  <p:iterate type="lt">
                                    <p:tmPct val="10000"/>
                                  </p:iterate>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0"/>
                                        </p:tgtEl>
                                        <p:attrNameLst>
                                          <p:attrName>ppt_y</p:attrName>
                                        </p:attrNameLst>
                                      </p:cBhvr>
                                      <p:tavLst>
                                        <p:tav tm="0">
                                          <p:val>
                                            <p:strVal val="#ppt_y"/>
                                          </p:val>
                                        </p:tav>
                                        <p:tav tm="100000">
                                          <p:val>
                                            <p:strVal val="#ppt_y"/>
                                          </p:val>
                                        </p:tav>
                                      </p:tavLst>
                                    </p:anim>
                                    <p:anim calcmode="lin" valueType="num">
                                      <p:cBhvr>
                                        <p:cTn id="2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0"/>
                                        </p:tgtEl>
                                      </p:cBhvr>
                                    </p:animEffect>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0" numSld="999" showWhenStopped="0">
                <p:cTn id="43" repeatCount="indefinite" fill="hold" display="0">
                  <p:stCondLst>
                    <p:cond delay="indefinite"/>
                  </p:stCondLst>
                  <p:endCondLst>
                    <p:cond evt="onStopAudio" delay="0">
                      <p:tgtEl>
                        <p:sldTgt/>
                      </p:tgtEl>
                    </p:cond>
                  </p:endCondLst>
                </p:cTn>
                <p:tgtEl>
                  <p:spTgt spid="2"/>
                </p:tgtEl>
              </p:cMediaNode>
            </p:audio>
          </p:childTnLst>
        </p:cTn>
      </p:par>
    </p:tnLst>
    <p:bldLst>
      <p:bldP spid="9" grpId="0" animBg="1"/>
      <p:bldP spid="10" grpId="0"/>
      <p:bldP spid="7"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13FE0BBE-DFD0-46AD-8EAE-14ADA157537C}"/>
              </a:ext>
            </a:extLst>
          </p:cNvPr>
          <p:cNvSpPr txBox="1"/>
          <p:nvPr/>
        </p:nvSpPr>
        <p:spPr>
          <a:xfrm>
            <a:off x="1384210" y="4692526"/>
            <a:ext cx="3515360" cy="646331"/>
          </a:xfrm>
          <a:prstGeom prst="rect">
            <a:avLst/>
          </a:prstGeom>
          <a:noFill/>
        </p:spPr>
        <p:txBody>
          <a:bodyPr wrap="square">
            <a:spAutoFit/>
          </a:bodyPr>
          <a:lstStyle/>
          <a:p>
            <a:r>
              <a:rPr lang="vi-VN"/>
              <a:t>Module cảm biến kiểm tra chất lượng không khi MQ-135.</a:t>
            </a:r>
          </a:p>
        </p:txBody>
      </p:sp>
      <p:sp>
        <p:nvSpPr>
          <p:cNvPr id="7" name="Hộp Văn bản 6">
            <a:extLst>
              <a:ext uri="{FF2B5EF4-FFF2-40B4-BE49-F238E27FC236}">
                <a16:creationId xmlns:a16="http://schemas.microsoft.com/office/drawing/2014/main" id="{1FA06EE6-5CF5-4ECE-BE26-002808750C67}"/>
              </a:ext>
            </a:extLst>
          </p:cNvPr>
          <p:cNvSpPr txBox="1"/>
          <p:nvPr/>
        </p:nvSpPr>
        <p:spPr>
          <a:xfrm>
            <a:off x="5660571" y="1323788"/>
            <a:ext cx="6128658" cy="3416320"/>
          </a:xfrm>
          <a:prstGeom prst="rect">
            <a:avLst/>
          </a:prstGeom>
          <a:noFill/>
        </p:spPr>
        <p:txBody>
          <a:bodyPr wrap="square">
            <a:spAutoFit/>
          </a:bodyPr>
          <a:lstStyle/>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Điện áp nguồn: 5V DC</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Điện áp của heater: 5V±0.1 AC/DC</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Điện trở tải: thay đổi được (2k</a:t>
            </a:r>
            <a:r>
              <a:rPr lang="el-GR" sz="1800" b="0" i="0">
                <a:solidFill>
                  <a:srgbClr val="000000"/>
                </a:solidFill>
                <a:effectLst/>
                <a:latin typeface="Times New Roman" panose="02020603050405020304" pitchFamily="18" charset="0"/>
                <a:cs typeface="Times New Roman" panose="02020603050405020304" pitchFamily="18" charset="0"/>
              </a:rPr>
              <a:t>Ω-47</a:t>
            </a:r>
            <a:r>
              <a:rPr lang="vi-VN" sz="1800" b="0" i="0">
                <a:solidFill>
                  <a:srgbClr val="000000"/>
                </a:solidFill>
                <a:effectLst/>
                <a:latin typeface="Times New Roman" panose="02020603050405020304" pitchFamily="18" charset="0"/>
                <a:cs typeface="Times New Roman" panose="02020603050405020304" pitchFamily="18" charset="0"/>
              </a:rPr>
              <a:t>k</a:t>
            </a:r>
            <a:r>
              <a:rPr lang="el-GR" sz="1800" b="0" i="0">
                <a:solidFill>
                  <a:srgbClr val="000000"/>
                </a:solidFill>
                <a:effectLst/>
                <a:latin typeface="Times New Roman" panose="02020603050405020304" pitchFamily="18" charset="0"/>
                <a:cs typeface="Times New Roman" panose="02020603050405020304" pitchFamily="18" charset="0"/>
              </a:rPr>
              <a:t>Ω)</a:t>
            </a:r>
            <a:endParaRPr lang="el-GR"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Điện trở của heater: 33</a:t>
            </a:r>
            <a:r>
              <a:rPr lang="el-GR" sz="1800" b="0" i="0">
                <a:solidFill>
                  <a:srgbClr val="000000"/>
                </a:solidFill>
                <a:effectLst/>
                <a:latin typeface="Times New Roman" panose="02020603050405020304" pitchFamily="18" charset="0"/>
                <a:cs typeface="Times New Roman" panose="02020603050405020304" pitchFamily="18" charset="0"/>
              </a:rPr>
              <a:t>Ω±5%</a:t>
            </a:r>
            <a:endParaRPr lang="el-GR"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Công suất tiêu thụ của heater: ít hơn 800mW</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Khoảng phát hiện: 10 - 300 ppm NH3, 10 - 1000 ppm Benzene, 10 - 300 Alcol</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Kích thước: 32mm*20mm</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Khoảng đo rộng</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Bền, tuổi thọ cao</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Phát hiện nhanh, độ nhạy cao</a:t>
            </a:r>
            <a:endParaRPr lang="vi-VN" sz="2400" b="0" i="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a:solidFill>
                  <a:srgbClr val="000000"/>
                </a:solidFill>
                <a:effectLst/>
                <a:latin typeface="Times New Roman" panose="02020603050405020304" pitchFamily="18" charset="0"/>
                <a:cs typeface="Times New Roman" panose="02020603050405020304" pitchFamily="18" charset="0"/>
              </a:rPr>
              <a:t>Mạch đơn giản</a:t>
            </a:r>
            <a:endParaRPr lang="vi-VN" sz="2400" b="0" i="0">
              <a:solidFill>
                <a:srgbClr val="000000"/>
              </a:solidFill>
              <a:effectLst/>
              <a:latin typeface="Times New Roman" panose="02020603050405020304" pitchFamily="18" charset="0"/>
              <a:cs typeface="Times New Roman" panose="02020603050405020304" pitchFamily="18" charset="0"/>
            </a:endParaRPr>
          </a:p>
        </p:txBody>
      </p:sp>
      <p:pic>
        <p:nvPicPr>
          <p:cNvPr id="3074" name="Picture 2" descr="Cảm biến chất lượng không khí MQ-135 – Hshop.vn">
            <a:extLst>
              <a:ext uri="{FF2B5EF4-FFF2-40B4-BE49-F238E27FC236}">
                <a16:creationId xmlns:a16="http://schemas.microsoft.com/office/drawing/2014/main" id="{D14C5DCC-EC21-4640-AC3E-ADE6913C3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90" y="1323788"/>
            <a:ext cx="3352800" cy="317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68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13FE0BBE-DFD0-46AD-8EAE-14ADA157537C}"/>
              </a:ext>
            </a:extLst>
          </p:cNvPr>
          <p:cNvSpPr txBox="1"/>
          <p:nvPr/>
        </p:nvSpPr>
        <p:spPr>
          <a:xfrm>
            <a:off x="1384210" y="4692526"/>
            <a:ext cx="5130890" cy="369332"/>
          </a:xfrm>
          <a:prstGeom prst="rect">
            <a:avLst/>
          </a:prstGeom>
          <a:noFill/>
        </p:spPr>
        <p:txBody>
          <a:bodyPr wrap="square">
            <a:spAutoFit/>
          </a:bodyPr>
          <a:lstStyle/>
          <a:p>
            <a:r>
              <a:rPr lang="vi-VN"/>
              <a:t>Module cảm biến nhiệt độ DHT11</a:t>
            </a:r>
          </a:p>
        </p:txBody>
      </p:sp>
      <p:sp>
        <p:nvSpPr>
          <p:cNvPr id="7" name="Hộp Văn bản 6">
            <a:extLst>
              <a:ext uri="{FF2B5EF4-FFF2-40B4-BE49-F238E27FC236}">
                <a16:creationId xmlns:a16="http://schemas.microsoft.com/office/drawing/2014/main" id="{1FA06EE6-5CF5-4ECE-BE26-002808750C67}"/>
              </a:ext>
            </a:extLst>
          </p:cNvPr>
          <p:cNvSpPr txBox="1"/>
          <p:nvPr/>
        </p:nvSpPr>
        <p:spPr>
          <a:xfrm>
            <a:off x="5660571" y="1323788"/>
            <a:ext cx="6128658" cy="1754326"/>
          </a:xfrm>
          <a:prstGeom prst="rect">
            <a:avLst/>
          </a:prstGeom>
          <a:noFill/>
        </p:spPr>
        <p:txBody>
          <a:bodyPr wrap="square">
            <a:spAutoFit/>
          </a:bodyPr>
          <a:lstStyle/>
          <a:p>
            <a:pPr algn="l">
              <a:buFont typeface="Arial" panose="020B0604020202020204" pitchFamily="34" charset="0"/>
              <a:buChar char="•"/>
            </a:pPr>
            <a:r>
              <a:rPr lang="vi-VN" b="0" i="0">
                <a:solidFill>
                  <a:srgbClr val="111111"/>
                </a:solidFill>
                <a:effectLst/>
                <a:latin typeface="Times New Roman" panose="02020603050405020304" pitchFamily="18" charset="0"/>
                <a:cs typeface="Times New Roman" panose="02020603050405020304" pitchFamily="18" charset="0"/>
              </a:rPr>
              <a:t>Điện áp hoạt động: 5VDC</a:t>
            </a:r>
          </a:p>
          <a:p>
            <a:pPr algn="l">
              <a:buFont typeface="Arial" panose="020B0604020202020204" pitchFamily="34" charset="0"/>
              <a:buChar char="•"/>
            </a:pPr>
            <a:r>
              <a:rPr lang="vi-VN" b="0" i="0">
                <a:solidFill>
                  <a:srgbClr val="111111"/>
                </a:solidFill>
                <a:effectLst/>
                <a:latin typeface="Times New Roman" panose="02020603050405020304" pitchFamily="18" charset="0"/>
                <a:cs typeface="Times New Roman" panose="02020603050405020304" pitchFamily="18" charset="0"/>
              </a:rPr>
              <a:t>Chuẩn giao tiếp: TTL, 1 wire.</a:t>
            </a:r>
          </a:p>
          <a:p>
            <a:pPr algn="l">
              <a:buFont typeface="Arial" panose="020B0604020202020204" pitchFamily="34" charset="0"/>
              <a:buChar char="•"/>
            </a:pPr>
            <a:r>
              <a:rPr lang="vi-VN" b="0" i="0">
                <a:solidFill>
                  <a:srgbClr val="111111"/>
                </a:solidFill>
                <a:effectLst/>
                <a:latin typeface="Times New Roman" panose="02020603050405020304" pitchFamily="18" charset="0"/>
                <a:cs typeface="Times New Roman" panose="02020603050405020304" pitchFamily="18" charset="0"/>
              </a:rPr>
              <a:t>Khoảng đo độ ẩm: 20%-80%RH sai số ± 5%RH</a:t>
            </a:r>
          </a:p>
          <a:p>
            <a:pPr algn="l">
              <a:buFont typeface="Arial" panose="020B0604020202020204" pitchFamily="34" charset="0"/>
              <a:buChar char="•"/>
            </a:pPr>
            <a:r>
              <a:rPr lang="vi-VN" b="0" i="0">
                <a:solidFill>
                  <a:srgbClr val="111111"/>
                </a:solidFill>
                <a:effectLst/>
                <a:latin typeface="Times New Roman" panose="02020603050405020304" pitchFamily="18" charset="0"/>
                <a:cs typeface="Times New Roman" panose="02020603050405020304" pitchFamily="18" charset="0"/>
              </a:rPr>
              <a:t>Khoảng đo nhiệt độ: 0-50</a:t>
            </a:r>
            <a:r>
              <a:rPr lang="vi-VN" b="0" i="0">
                <a:solidFill>
                  <a:srgbClr val="252525"/>
                </a:solidFill>
                <a:effectLst/>
                <a:latin typeface="Times New Roman" panose="02020603050405020304" pitchFamily="18" charset="0"/>
                <a:cs typeface="Times New Roman" panose="02020603050405020304" pitchFamily="18" charset="0"/>
              </a:rPr>
              <a:t>°C sai số ± 2°C</a:t>
            </a:r>
            <a:endParaRPr lang="vi-VN" b="0" i="0">
              <a:solidFill>
                <a:srgbClr val="11111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b="0" i="0">
                <a:solidFill>
                  <a:srgbClr val="111111"/>
                </a:solidFill>
                <a:effectLst/>
                <a:latin typeface="Times New Roman" panose="02020603050405020304" pitchFamily="18" charset="0"/>
                <a:cs typeface="Times New Roman" panose="02020603050405020304" pitchFamily="18" charset="0"/>
              </a:rPr>
              <a:t>Tần số lấy mẫu tối đa 1Hz (1 giây / lần)</a:t>
            </a:r>
          </a:p>
          <a:p>
            <a:pPr algn="l">
              <a:buFont typeface="Arial" panose="020B0604020202020204" pitchFamily="34" charset="0"/>
              <a:buChar char="•"/>
            </a:pPr>
            <a:r>
              <a:rPr lang="vi-VN" b="0" i="0">
                <a:solidFill>
                  <a:srgbClr val="111111"/>
                </a:solidFill>
                <a:effectLst/>
                <a:latin typeface="Times New Roman" panose="02020603050405020304" pitchFamily="18" charset="0"/>
                <a:cs typeface="Times New Roman" panose="02020603050405020304" pitchFamily="18" charset="0"/>
              </a:rPr>
              <a:t>Kích thước: 28mm x 12mm x10m</a:t>
            </a:r>
          </a:p>
        </p:txBody>
      </p:sp>
      <p:pic>
        <p:nvPicPr>
          <p:cNvPr id="4098" name="Picture 2" descr="module-cảm-biến-nhiệt-độ-độ-ẩm">
            <a:extLst>
              <a:ext uri="{FF2B5EF4-FFF2-40B4-BE49-F238E27FC236}">
                <a16:creationId xmlns:a16="http://schemas.microsoft.com/office/drawing/2014/main" id="{74E821BD-B9BC-4B1E-A217-7E76C69F0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210" y="989065"/>
            <a:ext cx="3515360" cy="354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70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植物, 树叶, 蕨&#10;&#10;已生成极高可信度的说明">
            <a:extLst>
              <a:ext uri="{FF2B5EF4-FFF2-40B4-BE49-F238E27FC236}">
                <a16:creationId xmlns:a16="http://schemas.microsoft.com/office/drawing/2014/main" id="{F1C65932-4027-4C98-AD64-C137851DB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1524000"/>
            <a:ext cx="12192000" cy="5334000"/>
          </a:xfrm>
          <a:prstGeom prst="rect">
            <a:avLst/>
          </a:prstGeom>
        </p:spPr>
      </p:pic>
      <p:sp>
        <p:nvSpPr>
          <p:cNvPr id="3" name="文本框 2">
            <a:extLst>
              <a:ext uri="{FF2B5EF4-FFF2-40B4-BE49-F238E27FC236}">
                <a16:creationId xmlns:a16="http://schemas.microsoft.com/office/drawing/2014/main" id="{D6E1EC2C-EECE-448A-B3F6-35040021CFDE}"/>
              </a:ext>
            </a:extLst>
          </p:cNvPr>
          <p:cNvSpPr txBox="1"/>
          <p:nvPr/>
        </p:nvSpPr>
        <p:spPr>
          <a:xfrm>
            <a:off x="215900" y="1569521"/>
            <a:ext cx="2682145" cy="2646878"/>
          </a:xfrm>
          <a:prstGeom prst="rect">
            <a:avLst/>
          </a:prstGeom>
          <a:noFill/>
        </p:spPr>
        <p:txBody>
          <a:bodyPr wrap="none" rtlCol="0">
            <a:spAutoFit/>
          </a:bodyPr>
          <a:lstStyle/>
          <a:p>
            <a:r>
              <a:rPr lang="en-US" altLang="zh-CN" sz="16600">
                <a:solidFill>
                  <a:schemeClr val="bg1"/>
                </a:solidFill>
                <a:latin typeface="微软雅黑" panose="020B0503020204020204" pitchFamily="34" charset="-122"/>
                <a:ea typeface="微软雅黑" panose="020B0503020204020204" pitchFamily="34" charset="-122"/>
              </a:rPr>
              <a:t>04</a:t>
            </a:r>
            <a:endParaRPr lang="zh-CN" altLang="en-US" sz="16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BB1E18C-9A13-488A-AB03-6563573DAE88}"/>
              </a:ext>
            </a:extLst>
          </p:cNvPr>
          <p:cNvSpPr/>
          <p:nvPr/>
        </p:nvSpPr>
        <p:spPr>
          <a:xfrm>
            <a:off x="5236250" y="1694683"/>
            <a:ext cx="5675143" cy="646331"/>
          </a:xfrm>
          <a:prstGeom prst="rect">
            <a:avLst/>
          </a:prstGeom>
        </p:spPr>
        <p:txBody>
          <a:bodyPr wrap="none">
            <a:spAutoFit/>
          </a:bodyPr>
          <a:lstStyle/>
          <a:p>
            <a:r>
              <a:rPr lang="en-US" altLang="zh-CN" sz="3600" b="1">
                <a:solidFill>
                  <a:schemeClr val="bg1"/>
                </a:solidFill>
                <a:latin typeface="微软雅黑" panose="020B0503020204020204" pitchFamily="34" charset="-122"/>
                <a:ea typeface="微软雅黑" panose="020B0503020204020204" pitchFamily="34" charset="-122"/>
              </a:rPr>
              <a:t>SƠ LƯỢC VỀ PHẦN MỀM</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125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ia sẻ thủ thuật hay và hữu ích trên Android - Chia sẽ thủ thuật android">
            <a:extLst>
              <a:ext uri="{FF2B5EF4-FFF2-40B4-BE49-F238E27FC236}">
                <a16:creationId xmlns:a16="http://schemas.microsoft.com/office/drawing/2014/main" id="{570E845C-8D38-4DEA-9CF3-73A692ED8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79" y="232410"/>
            <a:ext cx="66675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rebase">
            <a:extLst>
              <a:ext uri="{FF2B5EF4-FFF2-40B4-BE49-F238E27FC236}">
                <a16:creationId xmlns:a16="http://schemas.microsoft.com/office/drawing/2014/main" id="{153AB599-9F72-4B4A-9677-A71D0E064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54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essons learnt (the hard way) using Firebase RealTime Database | by Pablo  A. Martínez | Pablo A. Martínez Andrés">
            <a:extLst>
              <a:ext uri="{FF2B5EF4-FFF2-40B4-BE49-F238E27FC236}">
                <a16:creationId xmlns:a16="http://schemas.microsoft.com/office/drawing/2014/main" id="{BCE4CAF4-6085-4EBB-B061-733F28706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92370"/>
            <a:ext cx="97536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9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植物, 树叶, 蕨&#10;&#10;已生成极高可信度的说明">
            <a:extLst>
              <a:ext uri="{FF2B5EF4-FFF2-40B4-BE49-F238E27FC236}">
                <a16:creationId xmlns:a16="http://schemas.microsoft.com/office/drawing/2014/main" id="{F1C65932-4027-4C98-AD64-C137851DB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14" y="1524000"/>
            <a:ext cx="12192000" cy="5334000"/>
          </a:xfrm>
          <a:prstGeom prst="rect">
            <a:avLst/>
          </a:prstGeom>
        </p:spPr>
      </p:pic>
      <p:sp>
        <p:nvSpPr>
          <p:cNvPr id="3" name="文本框 2">
            <a:extLst>
              <a:ext uri="{FF2B5EF4-FFF2-40B4-BE49-F238E27FC236}">
                <a16:creationId xmlns:a16="http://schemas.microsoft.com/office/drawing/2014/main" id="{D6E1EC2C-EECE-448A-B3F6-35040021CFDE}"/>
              </a:ext>
            </a:extLst>
          </p:cNvPr>
          <p:cNvSpPr txBox="1"/>
          <p:nvPr/>
        </p:nvSpPr>
        <p:spPr>
          <a:xfrm>
            <a:off x="242026" y="1881051"/>
            <a:ext cx="2682145" cy="2646878"/>
          </a:xfrm>
          <a:prstGeom prst="rect">
            <a:avLst/>
          </a:prstGeom>
          <a:noFill/>
        </p:spPr>
        <p:txBody>
          <a:bodyPr wrap="none" rtlCol="0">
            <a:spAutoFit/>
          </a:bodyPr>
          <a:lstStyle/>
          <a:p>
            <a:r>
              <a:rPr lang="en-US" altLang="zh-CN" sz="16600">
                <a:solidFill>
                  <a:schemeClr val="bg1"/>
                </a:solidFill>
                <a:latin typeface="微软雅黑" panose="020B0503020204020204" pitchFamily="34" charset="-122"/>
                <a:ea typeface="微软雅黑" panose="020B0503020204020204" pitchFamily="34" charset="-122"/>
              </a:rPr>
              <a:t>05</a:t>
            </a:r>
            <a:endParaRPr lang="zh-CN" altLang="en-US" sz="16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BB1E18C-9A13-488A-AB03-6563573DAE88}"/>
              </a:ext>
            </a:extLst>
          </p:cNvPr>
          <p:cNvSpPr/>
          <p:nvPr/>
        </p:nvSpPr>
        <p:spPr>
          <a:xfrm>
            <a:off x="6456002" y="2558159"/>
            <a:ext cx="1620957" cy="646331"/>
          </a:xfrm>
          <a:prstGeom prst="rect">
            <a:avLst/>
          </a:prstGeom>
        </p:spPr>
        <p:txBody>
          <a:bodyPr wrap="none">
            <a:spAutoFit/>
          </a:bodyPr>
          <a:lstStyle/>
          <a:p>
            <a:r>
              <a:rPr lang="en-US" altLang="zh-CN" sz="36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DEMO</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66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植物, 树叶, 蕨&#10;&#10;已生成极高可信度的说明">
            <a:extLst>
              <a:ext uri="{FF2B5EF4-FFF2-40B4-BE49-F238E27FC236}">
                <a16:creationId xmlns:a16="http://schemas.microsoft.com/office/drawing/2014/main" id="{F1C65932-4027-4C98-AD64-C137851DB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14" y="1524000"/>
            <a:ext cx="12192000" cy="5334000"/>
          </a:xfrm>
          <a:prstGeom prst="rect">
            <a:avLst/>
          </a:prstGeom>
        </p:spPr>
      </p:pic>
      <p:sp>
        <p:nvSpPr>
          <p:cNvPr id="3" name="文本框 2">
            <a:extLst>
              <a:ext uri="{FF2B5EF4-FFF2-40B4-BE49-F238E27FC236}">
                <a16:creationId xmlns:a16="http://schemas.microsoft.com/office/drawing/2014/main" id="{D6E1EC2C-EECE-448A-B3F6-35040021CFDE}"/>
              </a:ext>
            </a:extLst>
          </p:cNvPr>
          <p:cNvSpPr txBox="1"/>
          <p:nvPr/>
        </p:nvSpPr>
        <p:spPr>
          <a:xfrm>
            <a:off x="242026" y="1881051"/>
            <a:ext cx="2682145" cy="2646878"/>
          </a:xfrm>
          <a:prstGeom prst="rect">
            <a:avLst/>
          </a:prstGeom>
          <a:noFill/>
        </p:spPr>
        <p:txBody>
          <a:bodyPr wrap="none" rtlCol="0">
            <a:spAutoFit/>
          </a:bodyPr>
          <a:lstStyle/>
          <a:p>
            <a:r>
              <a:rPr lang="en-US" altLang="zh-CN" sz="16600">
                <a:solidFill>
                  <a:schemeClr val="bg1"/>
                </a:solidFill>
                <a:latin typeface="微软雅黑" panose="020B0503020204020204" pitchFamily="34" charset="-122"/>
                <a:ea typeface="微软雅黑" panose="020B0503020204020204" pitchFamily="34" charset="-122"/>
              </a:rPr>
              <a:t>06</a:t>
            </a:r>
            <a:endParaRPr lang="zh-CN" altLang="en-US" sz="16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BB1E18C-9A13-488A-AB03-6563573DAE88}"/>
              </a:ext>
            </a:extLst>
          </p:cNvPr>
          <p:cNvSpPr/>
          <p:nvPr/>
        </p:nvSpPr>
        <p:spPr>
          <a:xfrm>
            <a:off x="6456002" y="2558159"/>
            <a:ext cx="3640740" cy="646331"/>
          </a:xfrm>
          <a:prstGeom prst="rect">
            <a:avLst/>
          </a:prstGeom>
        </p:spPr>
        <p:txBody>
          <a:bodyPr wrap="none">
            <a:spAutoFit/>
          </a:bodyPr>
          <a:lstStyle/>
          <a:p>
            <a:r>
              <a:rPr lang="en-US" altLang="zh-CN" sz="36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Hướng phát triển</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699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88A0455-A314-40C1-89E7-4D3D7670BC61}"/>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534561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2D2FEC7F-6D62-42F4-BCE2-48D7D2FB1385}"/>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329010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植物, 树叶, 蕨&#10;&#10;已生成极高可信度的说明">
            <a:extLst>
              <a:ext uri="{FF2B5EF4-FFF2-40B4-BE49-F238E27FC236}">
                <a16:creationId xmlns:a16="http://schemas.microsoft.com/office/drawing/2014/main" id="{588056E3-5D87-4649-8EE4-BBE56356C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40" y="5874489"/>
            <a:ext cx="12192000" cy="5334000"/>
          </a:xfrm>
          <a:prstGeom prst="rect">
            <a:avLst/>
          </a:prstGeom>
        </p:spPr>
      </p:pic>
      <p:sp>
        <p:nvSpPr>
          <p:cNvPr id="4" name="矩形 3">
            <a:extLst>
              <a:ext uri="{FF2B5EF4-FFF2-40B4-BE49-F238E27FC236}">
                <a16:creationId xmlns:a16="http://schemas.microsoft.com/office/drawing/2014/main" id="{7CF235D2-77D9-483D-8C51-33F64CD412BE}"/>
              </a:ext>
            </a:extLst>
          </p:cNvPr>
          <p:cNvSpPr/>
          <p:nvPr/>
        </p:nvSpPr>
        <p:spPr>
          <a:xfrm>
            <a:off x="3661410" y="196334"/>
            <a:ext cx="4371710" cy="1200329"/>
          </a:xfrm>
          <a:prstGeom prst="rect">
            <a:avLst/>
          </a:prstGeom>
        </p:spPr>
        <p:txBody>
          <a:bodyPr wrap="none">
            <a:spAutoFit/>
          </a:bodyPr>
          <a:lstStyle/>
          <a:p>
            <a:r>
              <a:rPr lang="en-US" altLang="zh-CN" sz="7200">
                <a:solidFill>
                  <a:schemeClr val="bg1"/>
                </a:solidFill>
                <a:latin typeface="微软雅黑" panose="020B0503020204020204" pitchFamily="34" charset="-122"/>
                <a:ea typeface="微软雅黑" panose="020B0503020204020204" pitchFamily="34" charset="-122"/>
              </a:rPr>
              <a:t>Nội Dung</a:t>
            </a:r>
            <a:endParaRPr lang="zh-CN" altLang="en-US" sz="7200" dirty="0">
              <a:solidFill>
                <a:schemeClr val="bg1"/>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3BEF7317-5CF2-4A85-9CDC-9EC638B1A9B1}"/>
              </a:ext>
            </a:extLst>
          </p:cNvPr>
          <p:cNvGrpSpPr/>
          <p:nvPr/>
        </p:nvGrpSpPr>
        <p:grpSpPr>
          <a:xfrm>
            <a:off x="125549" y="2140397"/>
            <a:ext cx="4467193" cy="923330"/>
            <a:chOff x="635000" y="2159000"/>
            <a:chExt cx="4467193" cy="923330"/>
          </a:xfrm>
        </p:grpSpPr>
        <p:sp>
          <p:nvSpPr>
            <p:cNvPr id="5" name="文本框 4">
              <a:extLst>
                <a:ext uri="{FF2B5EF4-FFF2-40B4-BE49-F238E27FC236}">
                  <a16:creationId xmlns:a16="http://schemas.microsoft.com/office/drawing/2014/main" id="{2EE3CCA2-B3EA-458F-BF14-52FA8C83563E}"/>
                </a:ext>
              </a:extLst>
            </p:cNvPr>
            <p:cNvSpPr txBox="1"/>
            <p:nvPr/>
          </p:nvSpPr>
          <p:spPr>
            <a:xfrm>
              <a:off x="635000" y="2159000"/>
              <a:ext cx="995785" cy="923330"/>
            </a:xfrm>
            <a:prstGeom prst="rect">
              <a:avLst/>
            </a:prstGeom>
            <a:noFill/>
          </p:spPr>
          <p:txBody>
            <a:bodyPr wrap="non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01</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313A71F3-241A-4EA9-AE2A-E23A77275904}"/>
                </a:ext>
              </a:extLst>
            </p:cNvPr>
            <p:cNvSpPr/>
            <p:nvPr/>
          </p:nvSpPr>
          <p:spPr>
            <a:xfrm>
              <a:off x="1500053" y="2359055"/>
              <a:ext cx="3602140" cy="523220"/>
            </a:xfrm>
            <a:prstGeom prst="rect">
              <a:avLst/>
            </a:prstGeom>
          </p:spPr>
          <p:txBody>
            <a:bodyPr wrap="none">
              <a:spAutoFit/>
            </a:bodyPr>
            <a:lstStyle/>
            <a:p>
              <a:r>
                <a:rPr lang="en-US" altLang="zh-CN" sz="2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BẢNG THÀNH VIÊN</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B362CDB7-CBE3-453C-B5CB-CC2EEF4B4CE7}"/>
              </a:ext>
            </a:extLst>
          </p:cNvPr>
          <p:cNvGrpSpPr/>
          <p:nvPr/>
        </p:nvGrpSpPr>
        <p:grpSpPr>
          <a:xfrm>
            <a:off x="169431" y="3408942"/>
            <a:ext cx="4090423" cy="1154162"/>
            <a:chOff x="635000" y="2159000"/>
            <a:chExt cx="4090423" cy="1154162"/>
          </a:xfrm>
        </p:grpSpPr>
        <p:sp>
          <p:nvSpPr>
            <p:cNvPr id="9" name="文本框 8">
              <a:extLst>
                <a:ext uri="{FF2B5EF4-FFF2-40B4-BE49-F238E27FC236}">
                  <a16:creationId xmlns:a16="http://schemas.microsoft.com/office/drawing/2014/main" id="{076AF82F-CD87-4E23-83F7-108288644C41}"/>
                </a:ext>
              </a:extLst>
            </p:cNvPr>
            <p:cNvSpPr txBox="1"/>
            <p:nvPr/>
          </p:nvSpPr>
          <p:spPr>
            <a:xfrm>
              <a:off x="635000" y="2159000"/>
              <a:ext cx="995785" cy="923330"/>
            </a:xfrm>
            <a:prstGeom prst="rect">
              <a:avLst/>
            </a:prstGeom>
            <a:noFill/>
          </p:spPr>
          <p:txBody>
            <a:bodyPr wrap="non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02</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B3A1BAB-94C0-463C-A1E3-EBEAF099DC30}"/>
                </a:ext>
              </a:extLst>
            </p:cNvPr>
            <p:cNvSpPr/>
            <p:nvPr/>
          </p:nvSpPr>
          <p:spPr>
            <a:xfrm>
              <a:off x="1500053" y="2359055"/>
              <a:ext cx="3225370" cy="954107"/>
            </a:xfrm>
            <a:prstGeom prst="rect">
              <a:avLst/>
            </a:prstGeom>
          </p:spPr>
          <p:txBody>
            <a:bodyPr wrap="none">
              <a:spAutoFit/>
            </a:bodyPr>
            <a:lstStyle/>
            <a:p>
              <a:r>
                <a:rPr lang="en-US" altLang="zh-CN" sz="2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MÔ TẢ BÀI TOÁN</a:t>
              </a:r>
              <a:endParaRPr lang="zh-CN" altLang="en-US" sz="2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81A8D1AA-B262-46C4-9D27-DF522A846D18}"/>
              </a:ext>
            </a:extLst>
          </p:cNvPr>
          <p:cNvGrpSpPr/>
          <p:nvPr/>
        </p:nvGrpSpPr>
        <p:grpSpPr>
          <a:xfrm>
            <a:off x="433340" y="4532327"/>
            <a:ext cx="5533189" cy="923330"/>
            <a:chOff x="279126" y="2159000"/>
            <a:chExt cx="5533189" cy="923330"/>
          </a:xfrm>
        </p:grpSpPr>
        <p:sp>
          <p:nvSpPr>
            <p:cNvPr id="12" name="文本框 11">
              <a:extLst>
                <a:ext uri="{FF2B5EF4-FFF2-40B4-BE49-F238E27FC236}">
                  <a16:creationId xmlns:a16="http://schemas.microsoft.com/office/drawing/2014/main" id="{2EBDDD90-0479-4180-AC62-3D2001C11D70}"/>
                </a:ext>
              </a:extLst>
            </p:cNvPr>
            <p:cNvSpPr txBox="1"/>
            <p:nvPr/>
          </p:nvSpPr>
          <p:spPr>
            <a:xfrm>
              <a:off x="279126" y="2159000"/>
              <a:ext cx="995785" cy="923330"/>
            </a:xfrm>
            <a:prstGeom prst="rect">
              <a:avLst/>
            </a:prstGeom>
            <a:noFill/>
          </p:spPr>
          <p:txBody>
            <a:bodyPr wrap="non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03</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319FD34-1988-40BA-9B56-F8741B3D2EBB}"/>
                </a:ext>
              </a:extLst>
            </p:cNvPr>
            <p:cNvSpPr/>
            <p:nvPr/>
          </p:nvSpPr>
          <p:spPr>
            <a:xfrm>
              <a:off x="1132892" y="2334139"/>
              <a:ext cx="4679423" cy="523220"/>
            </a:xfrm>
            <a:prstGeom prst="rect">
              <a:avLst/>
            </a:prstGeom>
          </p:spPr>
          <p:txBody>
            <a:bodyPr wrap="none">
              <a:spAutoFit/>
            </a:bodyPr>
            <a:lstStyle/>
            <a:p>
              <a:r>
                <a:rPr lang="en-US" altLang="zh-CN" sz="2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 LƯỢC VỀ PHẦN CỨNG</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3B28E1AD-82FD-4973-A280-C496087DD653}"/>
              </a:ext>
            </a:extLst>
          </p:cNvPr>
          <p:cNvGrpSpPr/>
          <p:nvPr/>
        </p:nvGrpSpPr>
        <p:grpSpPr>
          <a:xfrm>
            <a:off x="5580660" y="2155785"/>
            <a:ext cx="5497165" cy="923330"/>
            <a:chOff x="473258" y="2374443"/>
            <a:chExt cx="5497165" cy="923330"/>
          </a:xfrm>
        </p:grpSpPr>
        <p:sp>
          <p:nvSpPr>
            <p:cNvPr id="15" name="文本框 14">
              <a:extLst>
                <a:ext uri="{FF2B5EF4-FFF2-40B4-BE49-F238E27FC236}">
                  <a16:creationId xmlns:a16="http://schemas.microsoft.com/office/drawing/2014/main" id="{99225D13-A1C1-41C1-9929-A97BC4C09477}"/>
                </a:ext>
              </a:extLst>
            </p:cNvPr>
            <p:cNvSpPr txBox="1"/>
            <p:nvPr/>
          </p:nvSpPr>
          <p:spPr>
            <a:xfrm>
              <a:off x="473258" y="2374443"/>
              <a:ext cx="995785" cy="923330"/>
            </a:xfrm>
            <a:prstGeom prst="rect">
              <a:avLst/>
            </a:prstGeom>
            <a:noFill/>
          </p:spPr>
          <p:txBody>
            <a:bodyPr wrap="non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04</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A5195021-C9A1-4FAD-9260-1BF63D60380E}"/>
                </a:ext>
              </a:extLst>
            </p:cNvPr>
            <p:cNvSpPr/>
            <p:nvPr/>
          </p:nvSpPr>
          <p:spPr>
            <a:xfrm>
              <a:off x="1514331" y="2478114"/>
              <a:ext cx="4456092" cy="523220"/>
            </a:xfrm>
            <a:prstGeom prst="rect">
              <a:avLst/>
            </a:prstGeom>
          </p:spPr>
          <p:txBody>
            <a:bodyPr wrap="none">
              <a:spAutoFit/>
            </a:bodyPr>
            <a:lstStyle/>
            <a:p>
              <a:r>
                <a:rPr lang="en-US" altLang="zh-CN" sz="2800" b="1">
                  <a:solidFill>
                    <a:schemeClr val="bg1"/>
                  </a:solidFill>
                  <a:latin typeface="微软雅黑" panose="020B0503020204020204" pitchFamily="34" charset="-122"/>
                  <a:ea typeface="微软雅黑" panose="020B0503020204020204" pitchFamily="34" charset="-122"/>
                </a:rPr>
                <a:t>SƠ LƯỢC VỀ PHẦN MỀM</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0">
            <a:extLst>
              <a:ext uri="{FF2B5EF4-FFF2-40B4-BE49-F238E27FC236}">
                <a16:creationId xmlns:a16="http://schemas.microsoft.com/office/drawing/2014/main" id="{348D7D06-4A91-4EC0-99CF-91AC062213D9}"/>
              </a:ext>
            </a:extLst>
          </p:cNvPr>
          <p:cNvGrpSpPr/>
          <p:nvPr/>
        </p:nvGrpSpPr>
        <p:grpSpPr>
          <a:xfrm>
            <a:off x="6078552" y="3408942"/>
            <a:ext cx="2151641" cy="923330"/>
            <a:chOff x="281607" y="2146230"/>
            <a:chExt cx="2151641" cy="923330"/>
          </a:xfrm>
        </p:grpSpPr>
        <p:sp>
          <p:nvSpPr>
            <p:cNvPr id="19" name="文本框 11">
              <a:extLst>
                <a:ext uri="{FF2B5EF4-FFF2-40B4-BE49-F238E27FC236}">
                  <a16:creationId xmlns:a16="http://schemas.microsoft.com/office/drawing/2014/main" id="{24276FA6-B9D7-4012-AAFE-3905366BF558}"/>
                </a:ext>
              </a:extLst>
            </p:cNvPr>
            <p:cNvSpPr txBox="1"/>
            <p:nvPr/>
          </p:nvSpPr>
          <p:spPr>
            <a:xfrm>
              <a:off x="281607" y="2146230"/>
              <a:ext cx="995785" cy="923330"/>
            </a:xfrm>
            <a:prstGeom prst="rect">
              <a:avLst/>
            </a:prstGeom>
            <a:noFill/>
          </p:spPr>
          <p:txBody>
            <a:bodyPr wrap="none" rtlCol="0">
              <a:spAutoFit/>
            </a:bodyPr>
            <a:lstStyle/>
            <a:p>
              <a:r>
                <a:rPr lang="en-US" altLang="zh-CN" sz="5400">
                  <a:solidFill>
                    <a:schemeClr val="bg1"/>
                  </a:solidFill>
                  <a:latin typeface="微软雅黑" panose="020B0503020204020204" pitchFamily="34" charset="-122"/>
                  <a:ea typeface="微软雅黑" panose="020B0503020204020204" pitchFamily="34" charset="-122"/>
                </a:rPr>
                <a:t>05</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20" name="矩形 12">
              <a:extLst>
                <a:ext uri="{FF2B5EF4-FFF2-40B4-BE49-F238E27FC236}">
                  <a16:creationId xmlns:a16="http://schemas.microsoft.com/office/drawing/2014/main" id="{B1AD7E4B-981C-4979-9B5A-5C03AF34DE9D}"/>
                </a:ext>
              </a:extLst>
            </p:cNvPr>
            <p:cNvSpPr/>
            <p:nvPr/>
          </p:nvSpPr>
          <p:spPr>
            <a:xfrm>
              <a:off x="1132892" y="2334139"/>
              <a:ext cx="1300356" cy="523220"/>
            </a:xfrm>
            <a:prstGeom prst="rect">
              <a:avLst/>
            </a:prstGeom>
          </p:spPr>
          <p:txBody>
            <a:bodyPr wrap="none">
              <a:spAutoFit/>
            </a:bodyPr>
            <a:lstStyle/>
            <a:p>
              <a:r>
                <a:rPr lang="en-US" altLang="zh-CN" sz="2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DEMO</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1" name="组合 10">
            <a:extLst>
              <a:ext uri="{FF2B5EF4-FFF2-40B4-BE49-F238E27FC236}">
                <a16:creationId xmlns:a16="http://schemas.microsoft.com/office/drawing/2014/main" id="{99FF63B4-2B26-4795-9157-7D42CDCC317F}"/>
              </a:ext>
            </a:extLst>
          </p:cNvPr>
          <p:cNvGrpSpPr/>
          <p:nvPr/>
        </p:nvGrpSpPr>
        <p:grpSpPr>
          <a:xfrm>
            <a:off x="6576444" y="4472581"/>
            <a:ext cx="3725790" cy="923330"/>
            <a:chOff x="281607" y="2146230"/>
            <a:chExt cx="3725790" cy="923330"/>
          </a:xfrm>
        </p:grpSpPr>
        <p:sp>
          <p:nvSpPr>
            <p:cNvPr id="22" name="文本框 11">
              <a:extLst>
                <a:ext uri="{FF2B5EF4-FFF2-40B4-BE49-F238E27FC236}">
                  <a16:creationId xmlns:a16="http://schemas.microsoft.com/office/drawing/2014/main" id="{B8F4F83B-7D9A-4B40-9360-DB3868609F4A}"/>
                </a:ext>
              </a:extLst>
            </p:cNvPr>
            <p:cNvSpPr txBox="1"/>
            <p:nvPr/>
          </p:nvSpPr>
          <p:spPr>
            <a:xfrm>
              <a:off x="281607" y="2146230"/>
              <a:ext cx="995785" cy="923330"/>
            </a:xfrm>
            <a:prstGeom prst="rect">
              <a:avLst/>
            </a:prstGeom>
            <a:noFill/>
          </p:spPr>
          <p:txBody>
            <a:bodyPr wrap="none" rtlCol="0">
              <a:spAutoFit/>
            </a:bodyPr>
            <a:lstStyle/>
            <a:p>
              <a:r>
                <a:rPr lang="en-US" altLang="zh-CN" sz="5400">
                  <a:solidFill>
                    <a:schemeClr val="bg1"/>
                  </a:solidFill>
                  <a:latin typeface="微软雅黑" panose="020B0503020204020204" pitchFamily="34" charset="-122"/>
                  <a:ea typeface="微软雅黑" panose="020B0503020204020204" pitchFamily="34" charset="-122"/>
                </a:rPr>
                <a:t>06</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23" name="矩形 12">
              <a:extLst>
                <a:ext uri="{FF2B5EF4-FFF2-40B4-BE49-F238E27FC236}">
                  <a16:creationId xmlns:a16="http://schemas.microsoft.com/office/drawing/2014/main" id="{ABB232CE-14DA-445B-B310-6F6CD518149C}"/>
                </a:ext>
              </a:extLst>
            </p:cNvPr>
            <p:cNvSpPr/>
            <p:nvPr/>
          </p:nvSpPr>
          <p:spPr>
            <a:xfrm>
              <a:off x="1132892" y="2334139"/>
              <a:ext cx="2874505" cy="523220"/>
            </a:xfrm>
            <a:prstGeom prst="rect">
              <a:avLst/>
            </a:prstGeom>
          </p:spPr>
          <p:txBody>
            <a:bodyPr wrap="none">
              <a:spAutoFit/>
            </a:bodyPr>
            <a:lstStyle/>
            <a:p>
              <a:r>
                <a:rPr lang="en-US" altLang="zh-CN" sz="28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Hướng phát triển</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94150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22B86664-FA01-47F6-8320-556DCF3DF2B3}"/>
              </a:ext>
            </a:extLst>
          </p:cNvPr>
          <p:cNvSpPr/>
          <p:nvPr/>
        </p:nvSpPr>
        <p:spPr>
          <a:xfrm>
            <a:off x="3573710" y="604007"/>
            <a:ext cx="5436066" cy="5436066"/>
          </a:xfrm>
          <a:prstGeom prst="ellipse">
            <a:avLst/>
          </a:prstGeom>
          <a:solidFill>
            <a:srgbClr val="B7D7D8"/>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蜥蜴, 爬行动物&#10;&#10;已生成高可信度的说明">
            <a:extLst>
              <a:ext uri="{FF2B5EF4-FFF2-40B4-BE49-F238E27FC236}">
                <a16:creationId xmlns:a16="http://schemas.microsoft.com/office/drawing/2014/main" id="{D2B91EBE-8729-40DA-96A7-16E0A0196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a:extLst>
              <a:ext uri="{FF2B5EF4-FFF2-40B4-BE49-F238E27FC236}">
                <a16:creationId xmlns:a16="http://schemas.microsoft.com/office/drawing/2014/main" id="{B060C29B-BB6A-40EF-90E0-1F0A8109E4C7}"/>
              </a:ext>
            </a:extLst>
          </p:cNvPr>
          <p:cNvSpPr txBox="1"/>
          <p:nvPr/>
        </p:nvSpPr>
        <p:spPr>
          <a:xfrm>
            <a:off x="4173841" y="1954306"/>
            <a:ext cx="4020652" cy="2554545"/>
          </a:xfrm>
          <a:prstGeom prst="rect">
            <a:avLst/>
          </a:prstGeom>
          <a:noFill/>
        </p:spPr>
        <p:txBody>
          <a:bodyPr wrap="none" rtlCol="0">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THANK</a:t>
            </a:r>
          </a:p>
          <a:p>
            <a:pPr algn="ctr"/>
            <a:r>
              <a:rPr lang="en-US" altLang="zh-CN" sz="8000" b="1" dirty="0">
                <a:solidFill>
                  <a:schemeClr val="bg1"/>
                </a:solidFill>
                <a:latin typeface="微软雅黑" panose="020B0503020204020204" pitchFamily="34" charset="-122"/>
                <a:ea typeface="微软雅黑" panose="020B0503020204020204" pitchFamily="34" charset="-122"/>
              </a:rPr>
              <a:t>YOU</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36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6E1EC2C-EECE-448A-B3F6-35040021CFDE}"/>
              </a:ext>
            </a:extLst>
          </p:cNvPr>
          <p:cNvSpPr txBox="1"/>
          <p:nvPr/>
        </p:nvSpPr>
        <p:spPr>
          <a:xfrm>
            <a:off x="215900" y="1569521"/>
            <a:ext cx="2682145" cy="2646878"/>
          </a:xfrm>
          <a:prstGeom prst="rect">
            <a:avLst/>
          </a:prstGeom>
          <a:noFill/>
        </p:spPr>
        <p:txBody>
          <a:bodyPr wrap="none" rtlCol="0">
            <a:spAutoFit/>
          </a:bodyPr>
          <a:lstStyle/>
          <a:p>
            <a:r>
              <a:rPr lang="en-US" altLang="zh-CN" sz="16600" dirty="0">
                <a:solidFill>
                  <a:schemeClr val="bg1"/>
                </a:solidFill>
                <a:latin typeface="微软雅黑" panose="020B0503020204020204" pitchFamily="34" charset="-122"/>
                <a:ea typeface="微软雅黑" panose="020B0503020204020204" pitchFamily="34" charset="-122"/>
              </a:rPr>
              <a:t>01</a:t>
            </a:r>
            <a:endParaRPr lang="zh-CN" altLang="en-US" sz="16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BB1E18C-9A13-488A-AB03-6563573DAE88}"/>
              </a:ext>
            </a:extLst>
          </p:cNvPr>
          <p:cNvSpPr/>
          <p:nvPr/>
        </p:nvSpPr>
        <p:spPr>
          <a:xfrm>
            <a:off x="6366097" y="1746934"/>
            <a:ext cx="4579459" cy="646331"/>
          </a:xfrm>
          <a:prstGeom prst="rect">
            <a:avLst/>
          </a:prstGeom>
        </p:spPr>
        <p:txBody>
          <a:bodyPr wrap="none">
            <a:spAutoFit/>
          </a:bodyPr>
          <a:lstStyle/>
          <a:p>
            <a:r>
              <a:rPr lang="en-US" altLang="zh-CN" sz="36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BẢNG THÀNH VIÊN</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1" descr="图片包含 植物, 树叶, 蕨&#10;&#10;已生成极高可信度的说明">
            <a:extLst>
              <a:ext uri="{FF2B5EF4-FFF2-40B4-BE49-F238E27FC236}">
                <a16:creationId xmlns:a16="http://schemas.microsoft.com/office/drawing/2014/main" id="{C809D28B-DDDA-442E-8AF6-351994451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09" y="1524000"/>
            <a:ext cx="12192000" cy="5334000"/>
          </a:xfrm>
          <a:prstGeom prst="rect">
            <a:avLst/>
          </a:prstGeom>
        </p:spPr>
      </p:pic>
    </p:spTree>
    <p:extLst>
      <p:ext uri="{BB962C8B-B14F-4D97-AF65-F5344CB8AC3E}">
        <p14:creationId xmlns:p14="http://schemas.microsoft.com/office/powerpoint/2010/main" val="13307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060C29B-BB6A-40EF-90E0-1F0A8109E4C7}"/>
              </a:ext>
            </a:extLst>
          </p:cNvPr>
          <p:cNvSpPr txBox="1"/>
          <p:nvPr/>
        </p:nvSpPr>
        <p:spPr>
          <a:xfrm>
            <a:off x="6199377" y="2133600"/>
            <a:ext cx="184731" cy="1107996"/>
          </a:xfrm>
          <a:prstGeom prst="rect">
            <a:avLst/>
          </a:prstGeom>
          <a:noFill/>
        </p:spPr>
        <p:txBody>
          <a:bodyPr wrap="none" rtlCol="0">
            <a:spAutoFit/>
          </a:bodyPr>
          <a:lstStyle/>
          <a:p>
            <a:pPr algn="ctr"/>
            <a:endParaRPr lang="zh-CN" altLang="en-US" sz="6600" b="1" dirty="0">
              <a:solidFill>
                <a:schemeClr val="bg1"/>
              </a:solidFill>
              <a:ea typeface="微软雅黑" panose="020B0503020204020204" pitchFamily="34" charset="-122"/>
            </a:endParaRPr>
          </a:p>
        </p:txBody>
      </p:sp>
      <p:pic>
        <p:nvPicPr>
          <p:cNvPr id="2" name="纯音乐 - 欢快纯音乐">
            <a:hlinkClick r:id="" action="ppaction://media"/>
            <a:extLst>
              <a:ext uri="{FF2B5EF4-FFF2-40B4-BE49-F238E27FC236}">
                <a16:creationId xmlns:a16="http://schemas.microsoft.com/office/drawing/2014/main" id="{C050C5AD-9E3F-49C6-B16F-93932DEB19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1953" y="-609600"/>
            <a:ext cx="609600" cy="609600"/>
          </a:xfrm>
          <a:prstGeom prst="rect">
            <a:avLst/>
          </a:prstGeom>
        </p:spPr>
      </p:pic>
      <p:graphicFrame>
        <p:nvGraphicFramePr>
          <p:cNvPr id="3" name="Bảng 3">
            <a:extLst>
              <a:ext uri="{FF2B5EF4-FFF2-40B4-BE49-F238E27FC236}">
                <a16:creationId xmlns:a16="http://schemas.microsoft.com/office/drawing/2014/main" id="{BAB4A059-03B0-48DA-86D9-6750B18C12A0}"/>
              </a:ext>
            </a:extLst>
          </p:cNvPr>
          <p:cNvGraphicFramePr>
            <a:graphicFrameLocks noGrp="1"/>
          </p:cNvGraphicFramePr>
          <p:nvPr>
            <p:extLst>
              <p:ext uri="{D42A27DB-BD31-4B8C-83A1-F6EECF244321}">
                <p14:modId xmlns:p14="http://schemas.microsoft.com/office/powerpoint/2010/main" val="2829741626"/>
              </p:ext>
            </p:extLst>
          </p:nvPr>
        </p:nvGraphicFramePr>
        <p:xfrm>
          <a:off x="718456" y="1907177"/>
          <a:ext cx="10463349" cy="4389118"/>
        </p:xfrm>
        <a:graphic>
          <a:graphicData uri="http://schemas.openxmlformats.org/drawingml/2006/table">
            <a:tbl>
              <a:tblPr firstRow="1" bandRow="1">
                <a:tableStyleId>{5C22544A-7EE6-4342-B048-85BDC9FD1C3A}</a:tableStyleId>
              </a:tblPr>
              <a:tblGrid>
                <a:gridCol w="3487783">
                  <a:extLst>
                    <a:ext uri="{9D8B030D-6E8A-4147-A177-3AD203B41FA5}">
                      <a16:colId xmlns:a16="http://schemas.microsoft.com/office/drawing/2014/main" val="1127969732"/>
                    </a:ext>
                  </a:extLst>
                </a:gridCol>
                <a:gridCol w="4271912">
                  <a:extLst>
                    <a:ext uri="{9D8B030D-6E8A-4147-A177-3AD203B41FA5}">
                      <a16:colId xmlns:a16="http://schemas.microsoft.com/office/drawing/2014/main" val="12961157"/>
                    </a:ext>
                  </a:extLst>
                </a:gridCol>
                <a:gridCol w="2703654">
                  <a:extLst>
                    <a:ext uri="{9D8B030D-6E8A-4147-A177-3AD203B41FA5}">
                      <a16:colId xmlns:a16="http://schemas.microsoft.com/office/drawing/2014/main" val="396774504"/>
                    </a:ext>
                  </a:extLst>
                </a:gridCol>
              </a:tblGrid>
              <a:tr h="945255">
                <a:tc>
                  <a:txBody>
                    <a:bodyPr/>
                    <a:lstStyle/>
                    <a:p>
                      <a:pPr algn="ctr"/>
                      <a:r>
                        <a:rPr lang="en-US"/>
                        <a:t>Họ tên</a:t>
                      </a:r>
                      <a:endParaRPr lang="vi-VN"/>
                    </a:p>
                  </a:txBody>
                  <a:tcPr/>
                </a:tc>
                <a:tc>
                  <a:txBody>
                    <a:bodyPr/>
                    <a:lstStyle/>
                    <a:p>
                      <a:pPr algn="ctr"/>
                      <a:r>
                        <a:rPr lang="en-US"/>
                        <a:t>Vai trò </a:t>
                      </a:r>
                      <a:endParaRPr lang="vi-V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Mã số sinh viên</a:t>
                      </a:r>
                      <a:endParaRPr lang="vi-VN"/>
                    </a:p>
                  </a:txBody>
                  <a:tcPr/>
                </a:tc>
                <a:extLst>
                  <a:ext uri="{0D108BD9-81ED-4DB2-BD59-A6C34878D82A}">
                    <a16:rowId xmlns:a16="http://schemas.microsoft.com/office/drawing/2014/main" val="1265230992"/>
                  </a:ext>
                </a:extLst>
              </a:tr>
              <a:tr h="958382">
                <a:tc>
                  <a:txBody>
                    <a:bodyPr/>
                    <a:lstStyle/>
                    <a:p>
                      <a:pPr algn="ctr"/>
                      <a:r>
                        <a:rPr lang="en-US"/>
                        <a:t>LÊ THANH HIỆP</a:t>
                      </a:r>
                      <a:endParaRPr lang="vi-V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0" i="0" kern="1200">
                          <a:solidFill>
                            <a:schemeClr val="dk1"/>
                          </a:solidFill>
                          <a:effectLst/>
                          <a:latin typeface="+mn-lt"/>
                          <a:ea typeface="+mn-ea"/>
                          <a:cs typeface="+mn-cs"/>
                        </a:rPr>
                        <a:t>Driver + Reporter</a:t>
                      </a:r>
                    </a:p>
                  </a:txBody>
                  <a:tcPr/>
                </a:tc>
                <a:tc>
                  <a:txBody>
                    <a:bodyPr/>
                    <a:lstStyle/>
                    <a:p>
                      <a:pPr algn="ctr"/>
                      <a:r>
                        <a:rPr lang="en-US"/>
                        <a:t>1824801030217</a:t>
                      </a:r>
                      <a:endParaRPr lang="vi-VN"/>
                    </a:p>
                  </a:txBody>
                  <a:tcPr/>
                </a:tc>
                <a:extLst>
                  <a:ext uri="{0D108BD9-81ED-4DB2-BD59-A6C34878D82A}">
                    <a16:rowId xmlns:a16="http://schemas.microsoft.com/office/drawing/2014/main" val="2294306786"/>
                  </a:ext>
                </a:extLst>
              </a:tr>
              <a:tr h="1527099">
                <a:tc>
                  <a:txBody>
                    <a:bodyPr/>
                    <a:lstStyle/>
                    <a:p>
                      <a:pPr algn="ctr"/>
                      <a:r>
                        <a:rPr lang="en-US"/>
                        <a:t>PHẠM THỊ NGỌC HÂN</a:t>
                      </a:r>
                      <a:endParaRPr lang="vi-V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0" i="0" kern="1200">
                          <a:solidFill>
                            <a:schemeClr val="dk1"/>
                          </a:solidFill>
                          <a:effectLst/>
                          <a:latin typeface="+mn-lt"/>
                          <a:ea typeface="+mn-ea"/>
                          <a:cs typeface="+mn-cs"/>
                        </a:rPr>
                        <a:t>Navigator</a:t>
                      </a:r>
                      <a:endParaRPr lang="vi-VN"/>
                    </a:p>
                  </a:txBody>
                  <a:tcPr/>
                </a:tc>
                <a:tc>
                  <a:txBody>
                    <a:bodyPr/>
                    <a:lstStyle/>
                    <a:p>
                      <a:pPr algn="ctr"/>
                      <a:r>
                        <a:rPr lang="vi-VN"/>
                        <a:t>1824801030225</a:t>
                      </a:r>
                    </a:p>
                  </a:txBody>
                  <a:tcPr/>
                </a:tc>
                <a:extLst>
                  <a:ext uri="{0D108BD9-81ED-4DB2-BD59-A6C34878D82A}">
                    <a16:rowId xmlns:a16="http://schemas.microsoft.com/office/drawing/2014/main" val="202392186"/>
                  </a:ext>
                </a:extLst>
              </a:tr>
              <a:tr h="958382">
                <a:tc>
                  <a:txBody>
                    <a:bodyPr/>
                    <a:lstStyle/>
                    <a:p>
                      <a:pPr algn="ctr"/>
                      <a:r>
                        <a:rPr lang="en-US"/>
                        <a:t>HỒ NGỌC GIẢ</a:t>
                      </a:r>
                      <a:endParaRPr lang="vi-V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0" i="0" kern="1200">
                          <a:solidFill>
                            <a:schemeClr val="dk1"/>
                          </a:solidFill>
                          <a:effectLst/>
                          <a:latin typeface="+mn-lt"/>
                          <a:ea typeface="+mn-ea"/>
                          <a:cs typeface="+mn-cs"/>
                        </a:rPr>
                        <a:t>Navigator</a:t>
                      </a:r>
                      <a:endParaRPr lang="vi-VN"/>
                    </a:p>
                  </a:txBody>
                  <a:tcPr/>
                </a:tc>
                <a:tc>
                  <a:txBody>
                    <a:bodyPr/>
                    <a:lstStyle/>
                    <a:p>
                      <a:pPr algn="ctr"/>
                      <a:r>
                        <a:rPr lang="vi-VN" sz="1800" b="0" kern="1200">
                          <a:solidFill>
                            <a:schemeClr val="dk1"/>
                          </a:solidFill>
                          <a:effectLst/>
                          <a:latin typeface="+mn-lt"/>
                          <a:ea typeface="+mn-ea"/>
                          <a:cs typeface="+mn-cs"/>
                        </a:rPr>
                        <a:t>1424801030021</a:t>
                      </a:r>
                      <a:endParaRPr lang="vi-VN" b="0"/>
                    </a:p>
                  </a:txBody>
                  <a:tcPr/>
                </a:tc>
                <a:extLst>
                  <a:ext uri="{0D108BD9-81ED-4DB2-BD59-A6C34878D82A}">
                    <a16:rowId xmlns:a16="http://schemas.microsoft.com/office/drawing/2014/main" val="2394991672"/>
                  </a:ext>
                </a:extLst>
              </a:tr>
            </a:tbl>
          </a:graphicData>
        </a:graphic>
      </p:graphicFrame>
      <p:sp>
        <p:nvSpPr>
          <p:cNvPr id="13" name="矩形 3">
            <a:extLst>
              <a:ext uri="{FF2B5EF4-FFF2-40B4-BE49-F238E27FC236}">
                <a16:creationId xmlns:a16="http://schemas.microsoft.com/office/drawing/2014/main" id="{F5829255-CA5E-4A5C-B357-FEAA4536DE70}"/>
              </a:ext>
            </a:extLst>
          </p:cNvPr>
          <p:cNvSpPr/>
          <p:nvPr/>
        </p:nvSpPr>
        <p:spPr>
          <a:xfrm>
            <a:off x="3661410" y="196334"/>
            <a:ext cx="4490332" cy="646331"/>
          </a:xfrm>
          <a:prstGeom prst="rect">
            <a:avLst/>
          </a:prstGeom>
        </p:spPr>
        <p:txBody>
          <a:bodyPr wrap="none">
            <a:spAutoFit/>
          </a:bodyPr>
          <a:lstStyle/>
          <a:p>
            <a:r>
              <a:rPr lang="en-US" altLang="zh-CN" sz="36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BẢNG THÀNH VIÊN</a:t>
            </a:r>
            <a:endParaRPr lang="zh-CN" altLang="en-US"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649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1" presetClass="entr" presetSubtype="0" fill="hold" grpId="0" nodeType="afterEffect" nodePh="1">
                                  <p:stCondLst>
                                    <p:cond delay="0"/>
                                  </p:stCondLst>
                                  <p:endCondLst>
                                    <p:cond evt="begin" delay="0">
                                      <p:tn val="8"/>
                                    </p:cond>
                                  </p:endCondLst>
                                  <p:iterate type="lt">
                                    <p:tmPct val="10000"/>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0" numSld="999" showWhenStopped="0">
                <p:cTn id="27" repeatCount="indefinite" fill="hold" display="0">
                  <p:stCondLst>
                    <p:cond delay="indefinite"/>
                  </p:stCondLst>
                  <p:endCondLst>
                    <p:cond evt="onStopAudio" delay="0">
                      <p:tgtEl>
                        <p:sldTgt/>
                      </p:tgtEl>
                    </p:cond>
                  </p:endCondLst>
                </p:cTn>
                <p:tgtEl>
                  <p:spTgt spid="2"/>
                </p:tgtEl>
              </p:cMediaNode>
            </p:audio>
          </p:childTnLst>
        </p:cTn>
      </p:par>
    </p:tnLst>
    <p:bldLst>
      <p:bldP spid="1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6E1EC2C-EECE-448A-B3F6-35040021CFDE}"/>
              </a:ext>
            </a:extLst>
          </p:cNvPr>
          <p:cNvSpPr txBox="1"/>
          <p:nvPr/>
        </p:nvSpPr>
        <p:spPr>
          <a:xfrm>
            <a:off x="215900" y="1569521"/>
            <a:ext cx="2682145" cy="2646878"/>
          </a:xfrm>
          <a:prstGeom prst="rect">
            <a:avLst/>
          </a:prstGeom>
          <a:noFill/>
        </p:spPr>
        <p:txBody>
          <a:bodyPr wrap="none" rtlCol="0">
            <a:spAutoFit/>
          </a:bodyPr>
          <a:lstStyle/>
          <a:p>
            <a:r>
              <a:rPr lang="en-US" altLang="zh-CN" sz="16600">
                <a:solidFill>
                  <a:schemeClr val="bg1"/>
                </a:solidFill>
                <a:latin typeface="微软雅黑" panose="020B0503020204020204" pitchFamily="34" charset="-122"/>
                <a:ea typeface="微软雅黑" panose="020B0503020204020204" pitchFamily="34" charset="-122"/>
              </a:rPr>
              <a:t>02</a:t>
            </a:r>
            <a:endParaRPr lang="zh-CN" altLang="en-US" sz="16600" dirty="0">
              <a:solidFill>
                <a:schemeClr val="bg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ABB1E18C-9A13-488A-AB03-6563573DAE88}"/>
              </a:ext>
            </a:extLst>
          </p:cNvPr>
          <p:cNvSpPr/>
          <p:nvPr/>
        </p:nvSpPr>
        <p:spPr>
          <a:xfrm>
            <a:off x="6366097" y="1746934"/>
            <a:ext cx="4096634" cy="646331"/>
          </a:xfrm>
          <a:prstGeom prst="rect">
            <a:avLst/>
          </a:prstGeom>
        </p:spPr>
        <p:txBody>
          <a:bodyPr wrap="none">
            <a:spAutoFit/>
          </a:bodyPr>
          <a:lstStyle/>
          <a:p>
            <a:r>
              <a:rPr lang="en-US" altLang="zh-CN" sz="36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MÔ TẢ BÀI TOÁN</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1" descr="图片包含 植物, 树叶, 蕨&#10;&#10;已生成极高可信度的说明">
            <a:extLst>
              <a:ext uri="{FF2B5EF4-FFF2-40B4-BE49-F238E27FC236}">
                <a16:creationId xmlns:a16="http://schemas.microsoft.com/office/drawing/2014/main" id="{C809D28B-DDDA-442E-8AF6-351994451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169" y="1524000"/>
            <a:ext cx="12192000" cy="5334000"/>
          </a:xfrm>
          <a:prstGeom prst="rect">
            <a:avLst/>
          </a:prstGeom>
        </p:spPr>
      </p:pic>
    </p:spTree>
    <p:extLst>
      <p:ext uri="{BB962C8B-B14F-4D97-AF65-F5344CB8AC3E}">
        <p14:creationId xmlns:p14="http://schemas.microsoft.com/office/powerpoint/2010/main" val="207468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060C29B-BB6A-40EF-90E0-1F0A8109E4C7}"/>
              </a:ext>
            </a:extLst>
          </p:cNvPr>
          <p:cNvSpPr txBox="1"/>
          <p:nvPr/>
        </p:nvSpPr>
        <p:spPr>
          <a:xfrm>
            <a:off x="6199377" y="2133600"/>
            <a:ext cx="184731" cy="1107996"/>
          </a:xfrm>
          <a:prstGeom prst="rect">
            <a:avLst/>
          </a:prstGeom>
          <a:noFill/>
        </p:spPr>
        <p:txBody>
          <a:bodyPr wrap="none" rtlCol="0">
            <a:spAutoFit/>
          </a:bodyPr>
          <a:lstStyle/>
          <a:p>
            <a:pPr algn="ctr"/>
            <a:endParaRPr lang="zh-CN" altLang="en-US" sz="6600" b="1" dirty="0">
              <a:solidFill>
                <a:schemeClr val="bg1"/>
              </a:solidFill>
              <a:ea typeface="微软雅黑" panose="020B0503020204020204" pitchFamily="34" charset="-122"/>
            </a:endParaRPr>
          </a:p>
        </p:txBody>
      </p:sp>
      <p:pic>
        <p:nvPicPr>
          <p:cNvPr id="2" name="纯音乐 - 欢快纯音乐">
            <a:hlinkClick r:id="" action="ppaction://media"/>
            <a:extLst>
              <a:ext uri="{FF2B5EF4-FFF2-40B4-BE49-F238E27FC236}">
                <a16:creationId xmlns:a16="http://schemas.microsoft.com/office/drawing/2014/main" id="{C050C5AD-9E3F-49C6-B16F-93932DEB19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1953" y="-609600"/>
            <a:ext cx="609600" cy="609600"/>
          </a:xfrm>
          <a:prstGeom prst="rect">
            <a:avLst/>
          </a:prstGeom>
        </p:spPr>
      </p:pic>
      <p:pic>
        <p:nvPicPr>
          <p:cNvPr id="1026" name="Picture 2" descr="Hãi hùng hình ảnh vụ cháy khiến nhiều người bị thiêu chết ở Bangladesh |  VOV.VN">
            <a:extLst>
              <a:ext uri="{FF2B5EF4-FFF2-40B4-BE49-F238E27FC236}">
                <a16:creationId xmlns:a16="http://schemas.microsoft.com/office/drawing/2014/main" id="{2FBB9093-340F-4CA9-849C-9A494271E0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8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1" presetClass="entr" presetSubtype="0" fill="hold" grpId="0" nodeType="afterEffect" nodePh="1">
                                  <p:stCondLst>
                                    <p:cond delay="0"/>
                                  </p:stCondLst>
                                  <p:endCondLst>
                                    <p:cond evt="begin" delay="0">
                                      <p:tn val="8"/>
                                    </p:cond>
                                  </p:endCondLst>
                                  <p:iterate type="lt">
                                    <p:tmPct val="10000"/>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0" numSld="999" showWhenStopped="0">
                <p:cTn id="15" repeatCount="indefinite"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72B738D9-F4AE-4183-B600-1B7D36011098}"/>
              </a:ext>
            </a:extLst>
          </p:cNvPr>
          <p:cNvSpPr txBox="1"/>
          <p:nvPr/>
        </p:nvSpPr>
        <p:spPr>
          <a:xfrm>
            <a:off x="382090" y="6488668"/>
            <a:ext cx="9963694" cy="369332"/>
          </a:xfrm>
          <a:prstGeom prst="rect">
            <a:avLst/>
          </a:prstGeom>
          <a:noFill/>
        </p:spPr>
        <p:txBody>
          <a:bodyPr wrap="square">
            <a:spAutoFit/>
          </a:bodyPr>
          <a:lstStyle/>
          <a:p>
            <a:r>
              <a:rPr lang="vi-VN"/>
              <a:t>https://tailieu.vn/doc/do-an-tot-nghiep-he-thong-giam-sat-va-bao-dong-khi-gas-2187196.html</a:t>
            </a:r>
          </a:p>
        </p:txBody>
      </p:sp>
      <p:sp>
        <p:nvSpPr>
          <p:cNvPr id="6" name="Hộp Văn bản 5">
            <a:extLst>
              <a:ext uri="{FF2B5EF4-FFF2-40B4-BE49-F238E27FC236}">
                <a16:creationId xmlns:a16="http://schemas.microsoft.com/office/drawing/2014/main" id="{BD6C71C7-94B4-4E13-BC95-38F248F7FC04}"/>
              </a:ext>
            </a:extLst>
          </p:cNvPr>
          <p:cNvSpPr txBox="1"/>
          <p:nvPr/>
        </p:nvSpPr>
        <p:spPr>
          <a:xfrm>
            <a:off x="-1" y="96185"/>
            <a:ext cx="7759337" cy="492443"/>
          </a:xfrm>
          <a:prstGeom prst="rect">
            <a:avLst/>
          </a:prstGeom>
          <a:noFill/>
        </p:spPr>
        <p:txBody>
          <a:bodyPr wrap="square">
            <a:spAutoFit/>
          </a:bodyPr>
          <a:lstStyle/>
          <a:p>
            <a:r>
              <a:rPr lang="en-US" sz="2600">
                <a:effectLst/>
                <a:latin typeface="Times New Roman" panose="02020603050405020304" pitchFamily="18" charset="0"/>
                <a:ea typeface="Calibri" panose="020F0502020204030204" pitchFamily="34" charset="0"/>
              </a:rPr>
              <a:t>Tên đề tài: Hệ thống giám sát và báo động khí gas</a:t>
            </a:r>
            <a:endParaRPr lang="vi-VN" sz="2600"/>
          </a:p>
        </p:txBody>
      </p:sp>
      <p:sp>
        <p:nvSpPr>
          <p:cNvPr id="8" name="Hộp Văn bản 7">
            <a:extLst>
              <a:ext uri="{FF2B5EF4-FFF2-40B4-BE49-F238E27FC236}">
                <a16:creationId xmlns:a16="http://schemas.microsoft.com/office/drawing/2014/main" id="{E235D604-B502-48B3-ADD4-E89A82DF0286}"/>
              </a:ext>
            </a:extLst>
          </p:cNvPr>
          <p:cNvSpPr txBox="1"/>
          <p:nvPr/>
        </p:nvSpPr>
        <p:spPr>
          <a:xfrm>
            <a:off x="0" y="758591"/>
            <a:ext cx="12192000" cy="4365619"/>
          </a:xfrm>
          <a:prstGeom prst="rect">
            <a:avLst/>
          </a:prstGeom>
          <a:noFill/>
        </p:spPr>
        <p:txBody>
          <a:bodyPr wrap="square">
            <a:spAutoFit/>
          </a:bodyPr>
          <a:lstStyle/>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Tác giả: Đoàn Thanh Đủ</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Ngày viết: 07/2018</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Nội dung: Thi công hệ thống giám sát khí gas tại các trạm phát hiện rò khí gas theo từng khu vực hiển thị lên LCD, truyền nhận dữ liệu bằng sóng RF. Dùng arduino UNO cho hệ thống con, arduino Mega cho hệ thống chính điều khiển. Sử dụng loại cảm biến khí gas MQ-2, module SIM900A mini để cảnh báo từ xa, module ESP8266 Node MCU để truyền dữ liệu lên website. Mạch nguồn tự thiết kế để đảm bảo dòng áp ổn định cho toàn bộ hệ thống.</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911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72B738D9-F4AE-4183-B600-1B7D36011098}"/>
              </a:ext>
            </a:extLst>
          </p:cNvPr>
          <p:cNvSpPr txBox="1"/>
          <p:nvPr/>
        </p:nvSpPr>
        <p:spPr>
          <a:xfrm>
            <a:off x="125730" y="6258445"/>
            <a:ext cx="11940539" cy="646331"/>
          </a:xfrm>
          <a:prstGeom prst="rect">
            <a:avLst/>
          </a:prstGeom>
          <a:noFill/>
        </p:spPr>
        <p:txBody>
          <a:bodyPr wrap="square">
            <a:spAutoFit/>
          </a:bodyPr>
          <a:lstStyle/>
          <a:p>
            <a:r>
              <a:rPr lang="vi-VN"/>
              <a:t>https://tailieu.vn/doc/do-an-tot-nghiep-thiet-ke-va-thi-cong-he-thong-canh-bao-phong-chong-hoa-hoan-va-ro-ri-khi-gas-2187233.html</a:t>
            </a:r>
          </a:p>
        </p:txBody>
      </p:sp>
      <p:sp>
        <p:nvSpPr>
          <p:cNvPr id="7" name="Hộp Văn bản 6">
            <a:extLst>
              <a:ext uri="{FF2B5EF4-FFF2-40B4-BE49-F238E27FC236}">
                <a16:creationId xmlns:a16="http://schemas.microsoft.com/office/drawing/2014/main" id="{2D4072E7-5D90-4E60-ABD8-2B3601AD7E4C}"/>
              </a:ext>
            </a:extLst>
          </p:cNvPr>
          <p:cNvSpPr txBox="1"/>
          <p:nvPr/>
        </p:nvSpPr>
        <p:spPr>
          <a:xfrm>
            <a:off x="0" y="0"/>
            <a:ext cx="12192000" cy="6258445"/>
          </a:xfrm>
          <a:prstGeom prst="rect">
            <a:avLst/>
          </a:prstGeom>
          <a:noFill/>
        </p:spPr>
        <p:txBody>
          <a:bodyPr wrap="square">
            <a:spAutoFit/>
          </a:bodyPr>
          <a:lstStyle/>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Tên đề tài: Thiết kế và thi công hệ thống cảnh báo, phòng chống hỏa hoạn và rò rỉ khí gas.</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Tác giả: Trần Minh Tâm, Đỗ Thị Huê</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Ngày viết: 6/2019</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20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Nội dung: Thi công hệ thống thu thập dữ liệu từ cảm biến lửa, nhiệt độ, khí gas hiển thị lên LCD và trang web Thingspeak.com để theo dõi nồng độ khí gas, nhiệt độ trong phòng. Nếu phát hiện có gas, lửa hay nhiệt độ quá cao sẽ báo động bằng cách gọi, gửi tin nhắn cho người sử dụng và mở quạt thông gió nhằm làm giảm nồng độ khí gas trong không khí, kích hoạt máy bơm hoạt động dập tắt lửa. Sử dụng vi điều khiển Arduino Nano làm khối xử lí trung tâm, các trạm giám sát truyền nhận thông tin bằng sóng RF. Sử dụng cảm biến phát hiện lửa flame sensor, cảm biến nhiệt độ DHT-22, cảm biến phát hiện khí gas MQ-2, động cơ bơm P385.</a:t>
            </a:r>
            <a:endParaRPr lang="vi-VN"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65800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TotalTime>
  <Words>3550</Words>
  <Application>Microsoft Office PowerPoint</Application>
  <PresentationFormat>Màn hình rộng</PresentationFormat>
  <Paragraphs>187</Paragraphs>
  <Slides>30</Slides>
  <Notes>20</Notes>
  <HiddenSlides>0</HiddenSlides>
  <MMClips>4</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30</vt:i4>
      </vt:variant>
    </vt:vector>
  </HeadingPairs>
  <TitlesOfParts>
    <vt:vector size="41" baseType="lpstr">
      <vt:lpstr>微软雅黑</vt:lpstr>
      <vt:lpstr>Arial</vt:lpstr>
      <vt:lpstr>Calibri</vt:lpstr>
      <vt:lpstr>Montserrat</vt:lpstr>
      <vt:lpstr>Muli</vt:lpstr>
      <vt:lpstr>Open Sans</vt:lpstr>
      <vt:lpstr>Roboto</vt:lpstr>
      <vt:lpstr>Saira</vt:lpstr>
      <vt:lpstr>Sarabun</vt:lpstr>
      <vt:lpstr>Times New Roman</vt:lpstr>
      <vt:lpstr>Office 主题​​</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hi to</cp:lastModifiedBy>
  <cp:revision>101</cp:revision>
  <dcterms:created xsi:type="dcterms:W3CDTF">2017-06-19T03:30:35Z</dcterms:created>
  <dcterms:modified xsi:type="dcterms:W3CDTF">2021-07-28T05:51:23Z</dcterms:modified>
</cp:coreProperties>
</file>